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258" r:id="rId3"/>
    <p:sldId id="273" r:id="rId4"/>
    <p:sldId id="269" r:id="rId5"/>
    <p:sldId id="270" r:id="rId6"/>
    <p:sldId id="259" r:id="rId7"/>
    <p:sldId id="274" r:id="rId8"/>
    <p:sldId id="260" r:id="rId9"/>
    <p:sldId id="262" r:id="rId10"/>
    <p:sldId id="261" r:id="rId11"/>
    <p:sldId id="263" r:id="rId12"/>
    <p:sldId id="266" r:id="rId13"/>
    <p:sldId id="265" r:id="rId14"/>
    <p:sldId id="267" r:id="rId15"/>
    <p:sldId id="268" r:id="rId16"/>
    <p:sldId id="271" r:id="rId17"/>
    <p:sldId id="2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94849" autoAdjust="0"/>
  </p:normalViewPr>
  <p:slideViewPr>
    <p:cSldViewPr>
      <p:cViewPr varScale="1">
        <p:scale>
          <a:sx n="70" d="100"/>
          <a:sy n="70" d="100"/>
        </p:scale>
        <p:origin x="-1380"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77BADB-00A6-4386-9709-D1A549AED537}" type="datetimeFigureOut">
              <a:rPr lang="en-US" smtClean="0"/>
              <a:t>9/30/2012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C9A81CC-20C9-4996-B369-E7BA2206E16D}" type="slidenum">
              <a:rPr lang="en-US" smtClean="0"/>
              <a:t>‹#›</a:t>
            </a:fld>
            <a:endParaRPr lang="en-US"/>
          </a:p>
        </p:txBody>
      </p:sp>
    </p:spTree>
    <p:extLst>
      <p:ext uri="{BB962C8B-B14F-4D97-AF65-F5344CB8AC3E}">
        <p14:creationId xmlns:p14="http://schemas.microsoft.com/office/powerpoint/2010/main" val="73074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1</a:t>
            </a:fld>
            <a:endParaRPr lang="en-US" dirty="0"/>
          </a:p>
        </p:txBody>
      </p:sp>
    </p:spTree>
    <p:extLst>
      <p:ext uri="{BB962C8B-B14F-4D97-AF65-F5344CB8AC3E}">
        <p14:creationId xmlns:p14="http://schemas.microsoft.com/office/powerpoint/2010/main" val="6321359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15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a:ea typeface="Times New Roman"/>
              <a:cs typeface="+mn-cs"/>
            </a:endParaRPr>
          </a:p>
        </p:txBody>
      </p:sp>
      <p:sp>
        <p:nvSpPr>
          <p:cNvPr id="4" name="Slide Number Placeholder 3"/>
          <p:cNvSpPr>
            <a:spLocks noGrp="1"/>
          </p:cNvSpPr>
          <p:nvPr>
            <p:ph type="sldNum" sz="quarter" idx="10"/>
          </p:nvPr>
        </p:nvSpPr>
        <p:spPr/>
        <p:txBody>
          <a:bodyPr/>
          <a:lstStyle/>
          <a:p>
            <a:fld id="{6C9A81CC-20C9-4996-B369-E7BA2206E16D}" type="slidenum">
              <a:rPr lang="en-US" smtClean="0"/>
              <a:t>12</a:t>
            </a:fld>
            <a:endParaRPr lang="en-US"/>
          </a:p>
        </p:txBody>
      </p:sp>
    </p:spTree>
    <p:extLst>
      <p:ext uri="{BB962C8B-B14F-4D97-AF65-F5344CB8AC3E}">
        <p14:creationId xmlns:p14="http://schemas.microsoft.com/office/powerpoint/2010/main" val="21143103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p>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13</a:t>
            </a:fld>
            <a:endParaRPr lang="en-US"/>
          </a:p>
        </p:txBody>
      </p:sp>
    </p:spTree>
    <p:extLst>
      <p:ext uri="{BB962C8B-B14F-4D97-AF65-F5344CB8AC3E}">
        <p14:creationId xmlns:p14="http://schemas.microsoft.com/office/powerpoint/2010/main" val="18778673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p>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14</a:t>
            </a:fld>
            <a:endParaRPr lang="en-US"/>
          </a:p>
        </p:txBody>
      </p:sp>
    </p:spTree>
    <p:extLst>
      <p:ext uri="{BB962C8B-B14F-4D97-AF65-F5344CB8AC3E}">
        <p14:creationId xmlns:p14="http://schemas.microsoft.com/office/powerpoint/2010/main" val="1877867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t>
            </a:r>
          </a:p>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15</a:t>
            </a:fld>
            <a:endParaRPr lang="en-US"/>
          </a:p>
        </p:txBody>
      </p:sp>
    </p:spTree>
    <p:extLst>
      <p:ext uri="{BB962C8B-B14F-4D97-AF65-F5344CB8AC3E}">
        <p14:creationId xmlns:p14="http://schemas.microsoft.com/office/powerpoint/2010/main" val="1877867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research basically draws implications for many stakeholder.</a:t>
            </a:r>
          </a:p>
          <a:p>
            <a:r>
              <a:rPr lang="en-US" b="1" baseline="0" dirty="0" smtClean="0"/>
              <a:t>For Myself: </a:t>
            </a:r>
            <a:r>
              <a:rPr lang="en-US" baseline="0" dirty="0" smtClean="0"/>
              <a:t>This research would broad my understanding related to the topic by reading intensive material and practical exposure through fieldwork. This research may be helpful for me to refine my teaching practices by capturing more opportunities through multiculturalism.</a:t>
            </a:r>
            <a:endParaRPr lang="en-US" dirty="0" smtClean="0"/>
          </a:p>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16</a:t>
            </a:fld>
            <a:endParaRPr lang="en-US"/>
          </a:p>
        </p:txBody>
      </p:sp>
    </p:spTree>
    <p:extLst>
      <p:ext uri="{BB962C8B-B14F-4D97-AF65-F5344CB8AC3E}">
        <p14:creationId xmlns:p14="http://schemas.microsoft.com/office/powerpoint/2010/main" val="1877867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2</a:t>
            </a:fld>
            <a:endParaRPr lang="en-US"/>
          </a:p>
        </p:txBody>
      </p:sp>
    </p:spTree>
    <p:extLst>
      <p:ext uri="{BB962C8B-B14F-4D97-AF65-F5344CB8AC3E}">
        <p14:creationId xmlns:p14="http://schemas.microsoft.com/office/powerpoint/2010/main" val="961750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6321359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6</a:t>
            </a:fld>
            <a:endParaRPr lang="en-US"/>
          </a:p>
        </p:txBody>
      </p:sp>
    </p:spTree>
    <p:extLst>
      <p:ext uri="{BB962C8B-B14F-4D97-AF65-F5344CB8AC3E}">
        <p14:creationId xmlns:p14="http://schemas.microsoft.com/office/powerpoint/2010/main" val="17280139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C9A81CC-20C9-4996-B369-E7BA2206E16D}" type="slidenum">
              <a:rPr lang="en-US" smtClean="0"/>
              <a:t>7</a:t>
            </a:fld>
            <a:endParaRPr lang="en-US"/>
          </a:p>
        </p:txBody>
      </p:sp>
    </p:spTree>
    <p:extLst>
      <p:ext uri="{BB962C8B-B14F-4D97-AF65-F5344CB8AC3E}">
        <p14:creationId xmlns:p14="http://schemas.microsoft.com/office/powerpoint/2010/main" val="1728013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400" b="1" i="0" u="none" strike="noStrike" baseline="0" dirty="0" smtClean="0">
                <a:latin typeface="Times New Roman" pitchFamily="18" charset="0"/>
                <a:cs typeface="Times New Roman" pitchFamily="18" charset="0"/>
              </a:rPr>
              <a:t>1---</a:t>
            </a:r>
            <a:r>
              <a:rPr lang="en-US" sz="1400" b="0" i="0" u="none" strike="noStrike" baseline="0" dirty="0" smtClean="0">
                <a:latin typeface="Times New Roman" pitchFamily="18" charset="0"/>
                <a:cs typeface="Times New Roman" pitchFamily="18" charset="0"/>
              </a:rPr>
              <a:t>The intention of multicultural education is to teach students concrete techniques for interacting with people</a:t>
            </a:r>
          </a:p>
          <a:p>
            <a:pPr algn="l"/>
            <a:r>
              <a:rPr lang="en-US" sz="1400" b="0" i="0" u="none" strike="noStrike" baseline="0" dirty="0" smtClean="0">
                <a:latin typeface="Times New Roman" pitchFamily="18" charset="0"/>
                <a:cs typeface="Times New Roman" pitchFamily="18" charset="0"/>
              </a:rPr>
              <a:t>who are different from themselves. The idea of multiculturalism  is revolved around the whole range of important</a:t>
            </a:r>
          </a:p>
          <a:p>
            <a:pPr algn="l"/>
            <a:r>
              <a:rPr lang="en-US" sz="1400" b="0" i="0" u="none" strike="noStrike" baseline="0" dirty="0" smtClean="0">
                <a:latin typeface="Times New Roman" pitchFamily="18" charset="0"/>
                <a:cs typeface="Times New Roman" pitchFamily="18" charset="0"/>
              </a:rPr>
              <a:t>academic and analytical skills to achieve by teaching in multi-cultural classroom of teacher education program to harness the skills of effective communication, interpersonal relationship, contextual analysis, understanding alternative points of view and frames of reference, and analyzing how cultural conditions affect values, attitudes, beliefs, preferences, expectations, and behaviors.”</a:t>
            </a:r>
          </a:p>
          <a:p>
            <a:pPr algn="l"/>
            <a:r>
              <a:rPr lang="en-US" sz="1400" b="1" i="0" u="none" strike="noStrike" baseline="0" dirty="0" smtClean="0">
                <a:latin typeface="Times New Roman" pitchFamily="18" charset="0"/>
                <a:cs typeface="Times New Roman" pitchFamily="18" charset="0"/>
              </a:rPr>
              <a:t>2--</a:t>
            </a:r>
            <a:r>
              <a:rPr lang="en-US" sz="1400" b="0" i="0" u="none" strike="noStrike" baseline="0" dirty="0" smtClean="0">
                <a:latin typeface="Times New Roman" pitchFamily="18" charset="0"/>
                <a:cs typeface="Times New Roman" pitchFamily="18" charset="0"/>
              </a:rPr>
              <a:t>The role of teacher as instructional leader is important to facilitate students-teachers from different background to learn about accommodating conflicts otherwise this situation may raise fear and </a:t>
            </a:r>
            <a:r>
              <a:rPr lang="en-US" sz="1400" b="0" i="0" u="none" strike="noStrike" baseline="0" dirty="0" err="1" smtClean="0">
                <a:latin typeface="Times New Roman" pitchFamily="18" charset="0"/>
                <a:cs typeface="Times New Roman" pitchFamily="18" charset="0"/>
              </a:rPr>
              <a:t>anxities</a:t>
            </a:r>
            <a:r>
              <a:rPr lang="en-US" sz="1400" b="0" i="0" u="none" strike="noStrike" baseline="0" dirty="0" smtClean="0">
                <a:latin typeface="Times New Roman" pitchFamily="18" charset="0"/>
                <a:cs typeface="Times New Roman" pitchFamily="18" charset="0"/>
              </a:rPr>
              <a:t> about isolation or being deprived or ignorant in the learning process</a:t>
            </a:r>
          </a:p>
          <a:p>
            <a:pPr algn="l"/>
            <a:r>
              <a:rPr lang="en-US" sz="1400" b="1" i="0" u="none" strike="noStrike" baseline="0" dirty="0" smtClean="0">
                <a:latin typeface="Times New Roman" pitchFamily="18" charset="0"/>
                <a:cs typeface="Times New Roman" pitchFamily="18" charset="0"/>
              </a:rPr>
              <a:t>3—</a:t>
            </a:r>
            <a:r>
              <a:rPr lang="en-US" sz="1400" b="0" i="0" u="none" strike="noStrike" baseline="0" dirty="0" smtClean="0">
                <a:latin typeface="Times New Roman" pitchFamily="18" charset="0"/>
                <a:cs typeface="Times New Roman" pitchFamily="18" charset="0"/>
              </a:rPr>
              <a:t>Effective instruction in teacher education program may lead to effective outcome in the field of education. The role of teacher as instructional leader may bring significant change if teacher understand the dilemmas involve in multicultural teaching and learning process</a:t>
            </a:r>
            <a:endParaRPr lang="en-US" sz="1400" b="1"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C9A81CC-20C9-4996-B369-E7BA2206E16D}" type="slidenum">
              <a:rPr lang="en-US" smtClean="0"/>
              <a:t>8</a:t>
            </a:fld>
            <a:endParaRPr lang="en-US"/>
          </a:p>
        </p:txBody>
      </p:sp>
    </p:spTree>
    <p:extLst>
      <p:ext uri="{BB962C8B-B14F-4D97-AF65-F5344CB8AC3E}">
        <p14:creationId xmlns:p14="http://schemas.microsoft.com/office/powerpoint/2010/main" val="21143103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400" b="1"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6C9A81CC-20C9-4996-B369-E7BA2206E16D}" type="slidenum">
              <a:rPr lang="en-US" smtClean="0">
                <a:solidFill>
                  <a:prstClr val="black"/>
                </a:solidFill>
              </a:rPr>
              <a:pPr/>
              <a:t>9</a:t>
            </a:fld>
            <a:endParaRPr lang="en-US">
              <a:solidFill>
                <a:prstClr val="black"/>
              </a:solidFill>
            </a:endParaRPr>
          </a:p>
        </p:txBody>
      </p:sp>
    </p:spTree>
    <p:extLst>
      <p:ext uri="{BB962C8B-B14F-4D97-AF65-F5344CB8AC3E}">
        <p14:creationId xmlns:p14="http://schemas.microsoft.com/office/powerpoint/2010/main" val="21143103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prstClr val="black"/>
                </a:solidFill>
                <a:effectLst/>
                <a:uLnTx/>
                <a:uFillTx/>
                <a:latin typeface="Times New Roman"/>
                <a:ea typeface="Times New Roman"/>
                <a:cs typeface="+mn-cs"/>
              </a:rPr>
              <a:t>This research is crucial for </a:t>
            </a:r>
            <a:r>
              <a:rPr kumimoji="0" lang="en-US" sz="2800" b="0" i="0" u="none" strike="noStrike" kern="1200" cap="none" spc="0" normalizeH="0" baseline="0" noProof="0" dirty="0" err="1" smtClean="0">
                <a:ln>
                  <a:noFill/>
                </a:ln>
                <a:solidFill>
                  <a:prstClr val="black"/>
                </a:solidFill>
                <a:effectLst/>
                <a:uLnTx/>
                <a:uFillTx/>
                <a:latin typeface="Times New Roman"/>
                <a:ea typeface="Times New Roman"/>
                <a:cs typeface="+mn-cs"/>
              </a:rPr>
              <a:t>UoK</a:t>
            </a:r>
            <a:r>
              <a:rPr kumimoji="0" lang="en-US" sz="2800" b="0" i="0" u="none" strike="noStrike" kern="1200" cap="none" spc="0" normalizeH="0" baseline="0" noProof="0" dirty="0" smtClean="0">
                <a:ln>
                  <a:noFill/>
                </a:ln>
                <a:solidFill>
                  <a:prstClr val="black"/>
                </a:solidFill>
                <a:effectLst/>
                <a:uLnTx/>
                <a:uFillTx/>
                <a:latin typeface="Times New Roman"/>
                <a:ea typeface="Times New Roman"/>
                <a:cs typeface="+mn-cs"/>
              </a:rPr>
              <a:t> in the sense that </a:t>
            </a:r>
            <a:r>
              <a:rPr kumimoji="0" lang="en-US" sz="2800" b="0" i="0" u="none" strike="noStrike" kern="1200" cap="none" spc="0" normalizeH="0" baseline="0" noProof="0" dirty="0" err="1" smtClean="0">
                <a:ln>
                  <a:noFill/>
                </a:ln>
                <a:solidFill>
                  <a:prstClr val="black"/>
                </a:solidFill>
                <a:effectLst/>
                <a:uLnTx/>
                <a:uFillTx/>
                <a:latin typeface="Times New Roman"/>
                <a:ea typeface="Times New Roman"/>
                <a:cs typeface="+mn-cs"/>
              </a:rPr>
              <a:t>UoK</a:t>
            </a:r>
            <a:r>
              <a:rPr kumimoji="0" lang="en-US" sz="2800" b="0" i="0" u="none" strike="noStrike" kern="1200" cap="none" spc="0" normalizeH="0" baseline="0" noProof="0" dirty="0" smtClean="0">
                <a:ln>
                  <a:noFill/>
                </a:ln>
                <a:solidFill>
                  <a:prstClr val="black"/>
                </a:solidFill>
                <a:effectLst/>
                <a:uLnTx/>
                <a:uFillTx/>
                <a:latin typeface="Times New Roman"/>
                <a:ea typeface="Times New Roman"/>
                <a:cs typeface="+mn-cs"/>
              </a:rPr>
              <a:t> has laid down the foundation of </a:t>
            </a:r>
            <a:r>
              <a:rPr kumimoji="0" lang="en-US" sz="2800" b="0" i="0" u="none" strike="noStrike" kern="1200" cap="none" spc="0" normalizeH="0" baseline="0" noProof="0" dirty="0" err="1" smtClean="0">
                <a:ln>
                  <a:noFill/>
                </a:ln>
                <a:solidFill>
                  <a:prstClr val="black"/>
                </a:solidFill>
                <a:effectLst/>
                <a:uLnTx/>
                <a:uFillTx/>
                <a:latin typeface="Times New Roman"/>
                <a:ea typeface="Times New Roman"/>
                <a:cs typeface="+mn-cs"/>
              </a:rPr>
              <a:t>Deptt</a:t>
            </a:r>
            <a:r>
              <a:rPr kumimoji="0" lang="en-US" sz="2800" b="0" i="0" u="none" strike="noStrike" kern="1200" cap="none" spc="0" normalizeH="0" baseline="0" noProof="0" dirty="0" smtClean="0">
                <a:ln>
                  <a:noFill/>
                </a:ln>
                <a:solidFill>
                  <a:prstClr val="black"/>
                </a:solidFill>
                <a:effectLst/>
                <a:uLnTx/>
                <a:uFillTx/>
                <a:latin typeface="Times New Roman"/>
                <a:ea typeface="Times New Roman"/>
                <a:cs typeface="+mn-cs"/>
              </a:rPr>
              <a:t> of Teacher Education in March 2012. It is expected to promote diversity and collegiality among the Course participants in order to transform them as critical and rationale masses. Hence the importance of this research becomes gravitational in order to evaluate that whether instructional leadership style in Department of Tr. </a:t>
            </a:r>
            <a:r>
              <a:rPr kumimoji="0" lang="en-US" sz="2800" b="0" i="0" u="none" strike="noStrike" kern="1200" cap="none" spc="0" normalizeH="0" baseline="0" noProof="0" dirty="0" err="1" smtClean="0">
                <a:ln>
                  <a:noFill/>
                </a:ln>
                <a:solidFill>
                  <a:prstClr val="black"/>
                </a:solidFill>
                <a:effectLst/>
                <a:uLnTx/>
                <a:uFillTx/>
                <a:latin typeface="Times New Roman"/>
                <a:ea typeface="Times New Roman"/>
                <a:cs typeface="+mn-cs"/>
              </a:rPr>
              <a:t>Edu</a:t>
            </a:r>
            <a:r>
              <a:rPr kumimoji="0" lang="en-US" sz="2800" b="0" i="0" u="none" strike="noStrike" kern="1200" cap="none" spc="0" normalizeH="0" baseline="0" noProof="0" dirty="0" smtClean="0">
                <a:ln>
                  <a:noFill/>
                </a:ln>
                <a:solidFill>
                  <a:prstClr val="black"/>
                </a:solidFill>
                <a:effectLst/>
                <a:uLnTx/>
                <a:uFillTx/>
                <a:latin typeface="Times New Roman"/>
                <a:ea typeface="Times New Roman"/>
                <a:cs typeface="+mn-cs"/>
              </a:rPr>
              <a:t>. Bringing significant change or not.? </a:t>
            </a:r>
            <a:endParaRPr kumimoji="0" lang="en-US" sz="2800" b="0" i="0" u="none" strike="noStrike" kern="1200" cap="none" spc="0" normalizeH="0" baseline="0" noProof="0" dirty="0">
              <a:ln>
                <a:noFill/>
              </a:ln>
              <a:solidFill>
                <a:prstClr val="black"/>
              </a:solidFill>
              <a:effectLst/>
              <a:uLnTx/>
              <a:uFillTx/>
              <a:latin typeface="Times New Roman"/>
              <a:ea typeface="Times New Roman"/>
              <a:cs typeface="+mn-cs"/>
            </a:endParaRPr>
          </a:p>
        </p:txBody>
      </p:sp>
      <p:sp>
        <p:nvSpPr>
          <p:cNvPr id="4" name="Slide Number Placeholder 3"/>
          <p:cNvSpPr>
            <a:spLocks noGrp="1"/>
          </p:cNvSpPr>
          <p:nvPr>
            <p:ph type="sldNum" sz="quarter" idx="10"/>
          </p:nvPr>
        </p:nvSpPr>
        <p:spPr/>
        <p:txBody>
          <a:bodyPr/>
          <a:lstStyle/>
          <a:p>
            <a:fld id="{6C9A81CC-20C9-4996-B369-E7BA2206E16D}" type="slidenum">
              <a:rPr lang="en-US" smtClean="0"/>
              <a:t>10</a:t>
            </a:fld>
            <a:endParaRPr lang="en-US"/>
          </a:p>
        </p:txBody>
      </p:sp>
    </p:spTree>
    <p:extLst>
      <p:ext uri="{BB962C8B-B14F-4D97-AF65-F5344CB8AC3E}">
        <p14:creationId xmlns:p14="http://schemas.microsoft.com/office/powerpoint/2010/main" val="2114310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457200" algn="l" defTabSz="914400" rtl="0" eaLnBrk="1" fontAlgn="auto" latinLnBrk="0" hangingPunct="1">
              <a:lnSpc>
                <a:spcPct val="15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a:ea typeface="Times New Roman"/>
              <a:cs typeface="+mn-cs"/>
            </a:endParaRPr>
          </a:p>
        </p:txBody>
      </p:sp>
      <p:sp>
        <p:nvSpPr>
          <p:cNvPr id="4" name="Slide Number Placeholder 3"/>
          <p:cNvSpPr>
            <a:spLocks noGrp="1"/>
          </p:cNvSpPr>
          <p:nvPr>
            <p:ph type="sldNum" sz="quarter" idx="10"/>
          </p:nvPr>
        </p:nvSpPr>
        <p:spPr/>
        <p:txBody>
          <a:bodyPr/>
          <a:lstStyle/>
          <a:p>
            <a:fld id="{6C9A81CC-20C9-4996-B369-E7BA2206E16D}" type="slidenum">
              <a:rPr lang="en-US" smtClean="0"/>
              <a:t>11</a:t>
            </a:fld>
            <a:endParaRPr lang="en-US"/>
          </a:p>
        </p:txBody>
      </p:sp>
    </p:spTree>
    <p:extLst>
      <p:ext uri="{BB962C8B-B14F-4D97-AF65-F5344CB8AC3E}">
        <p14:creationId xmlns:p14="http://schemas.microsoft.com/office/powerpoint/2010/main" val="2114310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69CB02DB-F6D4-4A46-8149-2FC3B3C4C15E}" type="datetime1">
              <a:rPr lang="en-US" smtClean="0"/>
              <a:t>9/30/2012</a:t>
            </a:fld>
            <a:endParaRPr lang="en-US"/>
          </a:p>
        </p:txBody>
      </p:sp>
      <p:sp>
        <p:nvSpPr>
          <p:cNvPr id="8" name="Slide Number Placeholder 7"/>
          <p:cNvSpPr>
            <a:spLocks noGrp="1"/>
          </p:cNvSpPr>
          <p:nvPr>
            <p:ph type="sldNum" sz="quarter" idx="11"/>
          </p:nvPr>
        </p:nvSpPr>
        <p:spPr/>
        <p:txBody>
          <a:bodyPr/>
          <a:lstStyle/>
          <a:p>
            <a:fld id="{5BD56854-5E1E-4E2F-9C2B-E572FFDF2B9C}"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16116E6-E952-43BA-A93D-967F933D9CFD}" type="datetime1">
              <a:rPr lang="en-US" smtClean="0"/>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56854-5E1E-4E2F-9C2B-E572FFDF2B9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7089D0E-B5A5-4764-A943-76226AEE25AF}" type="datetime1">
              <a:rPr lang="en-US" smtClean="0"/>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56854-5E1E-4E2F-9C2B-E572FFDF2B9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2655DFE2-84B0-414A-BA24-D1C30FE52A75}" type="datetime1">
              <a:rPr lang="en-US" smtClean="0"/>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56854-5E1E-4E2F-9C2B-E572FFDF2B9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1AB070-6F43-4CB1-90A2-6A47CA7ECEED}" type="datetime1">
              <a:rPr lang="en-US" smtClean="0"/>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D56854-5E1E-4E2F-9C2B-E572FFDF2B9C}" type="slidenum">
              <a:rPr lang="en-US" smtClean="0"/>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709B5868-A3C0-4023-BDDC-491C79AD9858}" type="datetime1">
              <a:rPr lang="en-US" smtClean="0"/>
              <a:t>9/30/2012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56854-5E1E-4E2F-9C2B-E572FFDF2B9C}" type="slidenum">
              <a:rPr lang="en-US" smtClean="0"/>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2E3138A-FDDC-4A60-A03B-2A25E4161630}" type="datetime1">
              <a:rPr lang="en-US" smtClean="0"/>
              <a:t>9/30/2012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D56854-5E1E-4E2F-9C2B-E572FFDF2B9C}" type="slidenum">
              <a:rPr lang="en-US" smtClean="0"/>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5E165C0-04D8-4BBE-8E21-9B5C3D408347}" type="datetime1">
              <a:rPr lang="en-US" smtClean="0"/>
              <a:t>9/30/2012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D56854-5E1E-4E2F-9C2B-E572FFDF2B9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964B22-7B64-45BF-85DF-27C68FDA67A2}" type="datetime1">
              <a:rPr lang="en-US" smtClean="0"/>
              <a:t>9/30/2012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D56854-5E1E-4E2F-9C2B-E572FFDF2B9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22C87B-243E-40F5-BB55-3811AD8F7834}" type="datetime1">
              <a:rPr lang="en-US" smtClean="0"/>
              <a:t>9/30/2012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56854-5E1E-4E2F-9C2B-E572FFDF2B9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52269B-781E-43F7-9369-F8956FCE8409}" type="datetime1">
              <a:rPr lang="en-US" smtClean="0"/>
              <a:t>9/30/2012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D56854-5E1E-4E2F-9C2B-E572FFDF2B9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48000">
              <a:srgbClr val="D4DEFF"/>
            </a:gs>
            <a:gs pos="77000">
              <a:srgbClr val="D4DEFF"/>
            </a:gs>
            <a:gs pos="97000">
              <a:srgbClr val="96AB94">
                <a:alpha val="96000"/>
                <a:lumMod val="83000"/>
              </a:srgb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DB406EDA-9C13-4EE0-B818-49E5FE3261F0}" type="datetime1">
              <a:rPr lang="en-US" smtClean="0"/>
              <a:t>9/30/2012</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5BD56854-5E1E-4E2F-9C2B-E572FFDF2B9C}" type="slidenum">
              <a:rPr lang="en-US" smtClean="0"/>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hyperlink" Target="http://notebook.lausd.net/pls/ptl/docs/PAGE/CA_LAUSD/FLDR_ORGANIZATIONS/FLDR_INSTRUCTIONAL_SVCS/INSTRUCTIONALSUPPORTSERVICES/INSTRUCTIONAL_SUPPORT_SERVICES/ISS_RESEARCH/BLASE%20ARTICLE.PDF" TargetMode="External"/><Relationship Id="rId2" Type="http://schemas.openxmlformats.org/officeDocument/2006/relationships/hyperlink" Target="http://www.nationalforum.com/Electronic%20Journal%20Volumes/Ameny-" TargetMode="External"/><Relationship Id="rId1" Type="http://schemas.openxmlformats.org/officeDocument/2006/relationships/slideLayout" Target="../slideLayouts/slideLayout2.xml"/><Relationship Id="rId5" Type="http://schemas.openxmlformats.org/officeDocument/2006/relationships/hyperlink" Target="http://teachingasleadership.org/sites/default/files/Related-Readings/DCA_Ch8_2011.pdf" TargetMode="External"/><Relationship Id="rId4" Type="http://schemas.openxmlformats.org/officeDocument/2006/relationships/hyperlink" Target="http://www.hrmars.com/admin/pics/612.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http://www.inter-disciplinary.net/at-the-interface/diversity-recognition/multiculturalism-conflict-and-belonging/call-for-papers/" TargetMode="External"/><Relationship Id="rId4" Type="http://schemas.openxmlformats.org/officeDocument/2006/relationships/hyperlink" Target="http://muhammadasim--adowlingscholar.yolasite.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http://www.inter-disciplinary.net/at-the-interface/diversity-recognition/multiculturalism-conflict-and-belonging/call-for-paper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hyperlink" Target="http://www.inter-disciplinary.net/at-the-interface/diversity-recognition/multiculturalism-conflict-and-belonging/call-for-papers/"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hyperlink" Target="http://simplymulticultura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419600" y="381000"/>
            <a:ext cx="4953000" cy="1015663"/>
          </a:xfrm>
          <a:prstGeom prst="rect">
            <a:avLst/>
          </a:prstGeom>
          <a:noFill/>
        </p:spPr>
        <p:txBody>
          <a:bodyPr wrap="square" lIns="91440" tIns="45720" rIns="91440" bIns="45720">
            <a:spAutoFit/>
          </a:bodyPr>
          <a:lstStyle/>
          <a:p>
            <a:pPr algn="ctr"/>
            <a:r>
              <a:rPr lang="en-US" sz="6000" b="1" cap="none" spc="0" dirty="0" smtClean="0">
                <a:ln w="10541" cmpd="sng">
                  <a:solidFill>
                    <a:srgbClr val="7D7D7D">
                      <a:tint val="100000"/>
                      <a:shade val="100000"/>
                      <a:satMod val="110000"/>
                    </a:srgbClr>
                  </a:solidFill>
                  <a:prstDash val="solid"/>
                </a:ln>
                <a:solidFill>
                  <a:srgbClr val="FF0000"/>
                </a:solidFill>
                <a:effectLst/>
              </a:rPr>
              <a:t>The venture</a:t>
            </a:r>
            <a:endParaRPr lang="en-US" sz="6000" b="1" cap="none" spc="0" dirty="0">
              <a:ln w="10541" cmpd="sng">
                <a:solidFill>
                  <a:srgbClr val="7D7D7D">
                    <a:tint val="100000"/>
                    <a:shade val="100000"/>
                    <a:satMod val="110000"/>
                  </a:srgbClr>
                </a:solidFill>
                <a:prstDash val="solid"/>
              </a:ln>
              <a:solidFill>
                <a:srgbClr val="FF0000"/>
              </a:solidFill>
              <a:effectLst/>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3999" y="1676400"/>
            <a:ext cx="3306535" cy="3428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57200" y="1600200"/>
            <a:ext cx="4800600" cy="4431983"/>
          </a:xfrm>
          <a:prstGeom prst="rect">
            <a:avLst/>
          </a:prstGeom>
        </p:spPr>
        <p:txBody>
          <a:bodyPr wrap="square">
            <a:spAutoFit/>
          </a:bodyPr>
          <a:lstStyle/>
          <a:p>
            <a:r>
              <a:rPr lang="en-US" sz="3000" dirty="0" smtClean="0"/>
              <a:t>An education isn't how much you have committed to memory, or even how much you know. It's being able to differentiate between what you know and what you don't. </a:t>
            </a:r>
          </a:p>
          <a:p>
            <a:r>
              <a:rPr lang="en-US" sz="3000" dirty="0" smtClean="0"/>
              <a:t>Anatole France </a:t>
            </a:r>
          </a:p>
          <a:p>
            <a:endParaRPr lang="en-US" sz="1400" dirty="0" smtClean="0"/>
          </a:p>
          <a:p>
            <a:r>
              <a:rPr lang="en-US" sz="1400" dirty="0" smtClean="0"/>
              <a:t>http://www.brainyquote.com/quotes/topics/topic_education.html#rirlKkjFsP5U1G3T.99</a:t>
            </a:r>
            <a:endParaRPr lang="en-US" sz="1400" dirty="0"/>
          </a:p>
        </p:txBody>
      </p:sp>
    </p:spTree>
    <p:extLst>
      <p:ext uri="{BB962C8B-B14F-4D97-AF65-F5344CB8AC3E}">
        <p14:creationId xmlns:p14="http://schemas.microsoft.com/office/powerpoint/2010/main" val="44719615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152400"/>
            <a:ext cx="5638800" cy="1200329"/>
          </a:xfrm>
          <a:prstGeom prst="rect">
            <a:avLst/>
          </a:prstGeom>
          <a:noFill/>
        </p:spPr>
        <p:txBody>
          <a:bodyPr wrap="square" lIns="91440" tIns="45720" rIns="91440" bIns="45720">
            <a:spAutoFit/>
          </a:bodyPr>
          <a:lstStyle/>
          <a:p>
            <a:pPr algn="ctr"/>
            <a:r>
              <a:rPr lang="en-US" sz="3600" b="1" dirty="0" smtClean="0">
                <a:ln w="10541" cmpd="sng">
                  <a:solidFill>
                    <a:srgbClr val="7D7D7D">
                      <a:tint val="100000"/>
                      <a:shade val="100000"/>
                      <a:satMod val="110000"/>
                    </a:srgbClr>
                  </a:solidFill>
                  <a:prstDash val="solid"/>
                </a:ln>
                <a:solidFill>
                  <a:srgbClr val="FF0000"/>
                </a:solidFill>
              </a:rPr>
              <a:t>Significance of the Problem</a:t>
            </a:r>
            <a:endParaRPr lang="en-US" sz="3600" b="1" dirty="0">
              <a:ln w="10541" cmpd="sng">
                <a:solidFill>
                  <a:srgbClr val="7D7D7D">
                    <a:tint val="100000"/>
                    <a:shade val="100000"/>
                    <a:satMod val="110000"/>
                  </a:srgbClr>
                </a:solidFill>
                <a:prstDash val="solid"/>
              </a:ln>
              <a:solidFill>
                <a:srgbClr val="FF0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219200"/>
            <a:ext cx="3306535" cy="3428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04800" y="4889956"/>
            <a:ext cx="4800600" cy="738664"/>
          </a:xfrm>
          <a:prstGeom prst="rect">
            <a:avLst/>
          </a:prstGeom>
        </p:spPr>
        <p:txBody>
          <a:bodyPr wrap="square">
            <a:spAutoFit/>
          </a:bodyPr>
          <a:lstStyle/>
          <a:p>
            <a:endParaRPr lang="en-US" sz="1400" dirty="0">
              <a:solidFill>
                <a:prstClr val="black"/>
              </a:solidFill>
            </a:endParaRPr>
          </a:p>
          <a:p>
            <a:endParaRPr lang="en-US" sz="1400" dirty="0" smtClean="0">
              <a:solidFill>
                <a:prstClr val="black"/>
              </a:solidFill>
            </a:endParaRPr>
          </a:p>
          <a:p>
            <a:endParaRPr lang="en-US" sz="1400" dirty="0">
              <a:solidFill>
                <a:prstClr val="black"/>
              </a:solidFill>
            </a:endParaRPr>
          </a:p>
        </p:txBody>
      </p:sp>
      <p:sp>
        <p:nvSpPr>
          <p:cNvPr id="6" name="TextBox 5"/>
          <p:cNvSpPr txBox="1"/>
          <p:nvPr/>
        </p:nvSpPr>
        <p:spPr>
          <a:xfrm>
            <a:off x="304801" y="1295400"/>
            <a:ext cx="5334000" cy="4662815"/>
          </a:xfrm>
          <a:prstGeom prst="rect">
            <a:avLst/>
          </a:prstGeom>
          <a:noFill/>
        </p:spPr>
        <p:txBody>
          <a:bodyPr wrap="square" rtlCol="0">
            <a:spAutoFit/>
          </a:bodyPr>
          <a:lstStyle/>
          <a:p>
            <a:pPr marL="457200" indent="-457200" algn="just">
              <a:lnSpc>
                <a:spcPct val="150000"/>
              </a:lnSpc>
              <a:buFont typeface="+mj-lt"/>
              <a:buAutoNum type="arabicPeriod"/>
            </a:pPr>
            <a:r>
              <a:rPr lang="en-US" dirty="0" smtClean="0">
                <a:latin typeface="Times New Roman"/>
                <a:ea typeface="Times New Roman"/>
              </a:rPr>
              <a:t>There is no </a:t>
            </a:r>
            <a:r>
              <a:rPr lang="en-US" dirty="0">
                <a:latin typeface="Times New Roman"/>
                <a:ea typeface="Times New Roman"/>
              </a:rPr>
              <a:t>research has so far been carried out </a:t>
            </a:r>
            <a:r>
              <a:rPr lang="en-US" dirty="0" smtClean="0">
                <a:latin typeface="Times New Roman"/>
                <a:ea typeface="Times New Roman"/>
              </a:rPr>
              <a:t>about instructional leadership of successful teachers and multiculturalism in the Department of Teacher Education, University of Karachi (UoK). </a:t>
            </a:r>
          </a:p>
          <a:p>
            <a:pPr marL="457200" indent="-457200" algn="just">
              <a:lnSpc>
                <a:spcPct val="150000"/>
              </a:lnSpc>
              <a:buFont typeface="+mj-lt"/>
              <a:buAutoNum type="arabicPeriod"/>
            </a:pPr>
            <a:r>
              <a:rPr lang="en-US" dirty="0" smtClean="0">
                <a:effectLst/>
                <a:latin typeface="Times New Roman"/>
                <a:ea typeface="Times New Roman"/>
              </a:rPr>
              <a:t>This research may be helpful for Department of Teacher Education to design effective instructiona</a:t>
            </a:r>
            <a:r>
              <a:rPr lang="en-US" dirty="0">
                <a:latin typeface="Times New Roman"/>
                <a:ea typeface="Times New Roman"/>
              </a:rPr>
              <a:t>l</a:t>
            </a:r>
            <a:r>
              <a:rPr lang="en-US" dirty="0" smtClean="0">
                <a:effectLst/>
                <a:latin typeface="Times New Roman"/>
                <a:ea typeface="Times New Roman"/>
              </a:rPr>
              <a:t> program to accommodate diversity of students successfully in courses.</a:t>
            </a:r>
          </a:p>
          <a:p>
            <a:pPr marL="457200" indent="-457200" algn="just">
              <a:lnSpc>
                <a:spcPct val="150000"/>
              </a:lnSpc>
              <a:buFont typeface="+mj-lt"/>
              <a:buAutoNum type="arabicPeriod"/>
            </a:pPr>
            <a:r>
              <a:rPr lang="en-US" dirty="0" smtClean="0">
                <a:latin typeface="Times New Roman"/>
                <a:ea typeface="Times New Roman"/>
              </a:rPr>
              <a:t>This research would be significant for the existing teachers about how to increase the efficacy of program through instruction for better outcomes.</a:t>
            </a:r>
            <a:endParaRPr lang="en-US" dirty="0">
              <a:effectLst/>
              <a:latin typeface="Times New Roman"/>
              <a:ea typeface="Times New Roman"/>
            </a:endParaRPr>
          </a:p>
        </p:txBody>
      </p:sp>
    </p:spTree>
    <p:extLst>
      <p:ext uri="{BB962C8B-B14F-4D97-AF65-F5344CB8AC3E}">
        <p14:creationId xmlns:p14="http://schemas.microsoft.com/office/powerpoint/2010/main" val="22105364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152400"/>
            <a:ext cx="5638800" cy="646331"/>
          </a:xfrm>
          <a:prstGeom prst="rect">
            <a:avLst/>
          </a:prstGeom>
          <a:noFill/>
        </p:spPr>
        <p:txBody>
          <a:bodyPr wrap="square" lIns="91440" tIns="45720" rIns="91440" bIns="45720">
            <a:spAutoFit/>
          </a:bodyPr>
          <a:lstStyle/>
          <a:p>
            <a:pPr algn="ctr"/>
            <a:r>
              <a:rPr lang="en-US" sz="3600" b="1" dirty="0" smtClean="0">
                <a:ln w="10541" cmpd="sng">
                  <a:solidFill>
                    <a:srgbClr val="7D7D7D">
                      <a:tint val="100000"/>
                      <a:shade val="100000"/>
                      <a:satMod val="110000"/>
                    </a:srgbClr>
                  </a:solidFill>
                  <a:prstDash val="solid"/>
                </a:ln>
                <a:solidFill>
                  <a:srgbClr val="FF0000"/>
                </a:solidFill>
              </a:rPr>
              <a:t>Review of Literature</a:t>
            </a:r>
            <a:endParaRPr lang="en-US" sz="3600" b="1" dirty="0">
              <a:ln w="10541" cmpd="sng">
                <a:solidFill>
                  <a:srgbClr val="7D7D7D">
                    <a:tint val="100000"/>
                    <a:shade val="100000"/>
                    <a:satMod val="110000"/>
                  </a:srgbClr>
                </a:solidFill>
                <a:prstDash val="solid"/>
              </a:ln>
              <a:solidFill>
                <a:srgbClr val="FF0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166616"/>
            <a:ext cx="944335" cy="838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04800" y="4889956"/>
            <a:ext cx="4800600" cy="738664"/>
          </a:xfrm>
          <a:prstGeom prst="rect">
            <a:avLst/>
          </a:prstGeom>
        </p:spPr>
        <p:txBody>
          <a:bodyPr wrap="square">
            <a:spAutoFit/>
          </a:bodyPr>
          <a:lstStyle/>
          <a:p>
            <a:endParaRPr lang="en-US" sz="1400" dirty="0">
              <a:solidFill>
                <a:prstClr val="black"/>
              </a:solidFill>
            </a:endParaRPr>
          </a:p>
          <a:p>
            <a:endParaRPr lang="en-US" sz="1400" dirty="0" smtClean="0">
              <a:solidFill>
                <a:prstClr val="black"/>
              </a:solidFill>
            </a:endParaRPr>
          </a:p>
          <a:p>
            <a:endParaRPr lang="en-US" sz="1400" dirty="0">
              <a:solidFill>
                <a:prstClr val="black"/>
              </a:solidFill>
            </a:endParaRPr>
          </a:p>
        </p:txBody>
      </p:sp>
      <p:sp>
        <p:nvSpPr>
          <p:cNvPr id="6" name="TextBox 5"/>
          <p:cNvSpPr txBox="1"/>
          <p:nvPr/>
        </p:nvSpPr>
        <p:spPr>
          <a:xfrm>
            <a:off x="304801" y="914400"/>
            <a:ext cx="8640534" cy="2616101"/>
          </a:xfrm>
          <a:prstGeom prst="rect">
            <a:avLst/>
          </a:prstGeom>
          <a:noFill/>
        </p:spPr>
        <p:txBody>
          <a:bodyPr wrap="square" rtlCol="0">
            <a:spAutoFit/>
          </a:bodyPr>
          <a:lstStyle/>
          <a:p>
            <a:pPr algn="just"/>
            <a:r>
              <a:rPr lang="en-US" sz="2000" dirty="0" smtClean="0">
                <a:solidFill>
                  <a:srgbClr val="000000"/>
                </a:solidFill>
                <a:latin typeface="Times New Roman"/>
              </a:rPr>
              <a:t> </a:t>
            </a:r>
            <a:r>
              <a:rPr lang="en-US" sz="2000" dirty="0">
                <a:solidFill>
                  <a:srgbClr val="000000"/>
                </a:solidFill>
                <a:latin typeface="Times New Roman"/>
              </a:rPr>
              <a:t>Diversity in cultures has become the prominent feature of 21st century. The affect of this feature can be observed in classroom environment where the teacher has students having multicultural backgrounds. Therefore, there is need to train prospective teachers for teaching in diverse/ multicultural classroom. Findings reported </a:t>
            </a:r>
            <a:r>
              <a:rPr lang="en-US" sz="2000" dirty="0" smtClean="0">
                <a:solidFill>
                  <a:srgbClr val="000000"/>
                </a:solidFill>
                <a:latin typeface="Times New Roman"/>
              </a:rPr>
              <a:t>that[In </a:t>
            </a:r>
            <a:r>
              <a:rPr lang="en-US" sz="2000" dirty="0" err="1" smtClean="0">
                <a:solidFill>
                  <a:srgbClr val="000000"/>
                </a:solidFill>
                <a:latin typeface="Times New Roman"/>
              </a:rPr>
              <a:t>Pakistant</a:t>
            </a:r>
            <a:r>
              <a:rPr lang="en-US" sz="2000" dirty="0" smtClean="0">
                <a:solidFill>
                  <a:srgbClr val="000000"/>
                </a:solidFill>
                <a:latin typeface="Times New Roman"/>
              </a:rPr>
              <a:t>] </a:t>
            </a:r>
            <a:r>
              <a:rPr lang="en-US" sz="2000" dirty="0">
                <a:solidFill>
                  <a:srgbClr val="000000"/>
                </a:solidFill>
                <a:latin typeface="Times New Roman"/>
              </a:rPr>
              <a:t>the current curriculum of pre- service teachers’ training of B. Ed as such lacks elements of training in multicultural classroom. </a:t>
            </a:r>
            <a:r>
              <a:rPr lang="en-US" sz="2000" dirty="0" smtClean="0">
                <a:solidFill>
                  <a:srgbClr val="000000"/>
                </a:solidFill>
                <a:latin typeface="Times New Roman"/>
              </a:rPr>
              <a:t>(</a:t>
            </a:r>
            <a:r>
              <a:rPr lang="en-US" sz="2000" dirty="0" err="1" smtClean="0">
                <a:solidFill>
                  <a:srgbClr val="000000"/>
                </a:solidFill>
                <a:latin typeface="Times New Roman"/>
              </a:rPr>
              <a:t>Khatoon</a:t>
            </a:r>
            <a:r>
              <a:rPr lang="en-US" sz="2000" dirty="0" smtClean="0">
                <a:solidFill>
                  <a:srgbClr val="000000"/>
                </a:solidFill>
                <a:latin typeface="Times New Roman"/>
              </a:rPr>
              <a:t> et al. 2011, p.78)</a:t>
            </a:r>
          </a:p>
          <a:p>
            <a:pPr algn="just"/>
            <a:endParaRPr lang="en-US" sz="2400" dirty="0">
              <a:effectLst/>
              <a:latin typeface="Times New Roman"/>
              <a:ea typeface="Times New Roman"/>
            </a:endParaRPr>
          </a:p>
        </p:txBody>
      </p:sp>
      <p:sp>
        <p:nvSpPr>
          <p:cNvPr id="3" name="TextBox 2"/>
          <p:cNvSpPr txBox="1"/>
          <p:nvPr/>
        </p:nvSpPr>
        <p:spPr>
          <a:xfrm>
            <a:off x="434068" y="4535031"/>
            <a:ext cx="8382000" cy="2246769"/>
          </a:xfrm>
          <a:prstGeom prst="rect">
            <a:avLst/>
          </a:prstGeom>
          <a:noFill/>
        </p:spPr>
        <p:txBody>
          <a:bodyPr wrap="square" rtlCol="0">
            <a:spAutoFit/>
          </a:bodyPr>
          <a:lstStyle/>
          <a:p>
            <a:pPr algn="just"/>
            <a:r>
              <a:rPr lang="en-US" sz="2000" dirty="0">
                <a:latin typeface="Times New Roman" pitchFamily="18" charset="0"/>
                <a:cs typeface="Times New Roman" pitchFamily="18" charset="0"/>
              </a:rPr>
              <a:t>Teacher education in developing </a:t>
            </a:r>
            <a:r>
              <a:rPr lang="en-US" sz="2000" dirty="0" smtClean="0">
                <a:latin typeface="Times New Roman" pitchFamily="18" charset="0"/>
                <a:cs typeface="Times New Roman" pitchFamily="18" charset="0"/>
              </a:rPr>
              <a:t>countries[like Pakistan] </a:t>
            </a:r>
            <a:r>
              <a:rPr lang="en-US" sz="2000" dirty="0">
                <a:latin typeface="Times New Roman" pitchFamily="18" charset="0"/>
                <a:cs typeface="Times New Roman" pitchFamily="18" charset="0"/>
              </a:rPr>
              <a:t>faces great challenges attributable to </a:t>
            </a:r>
            <a:r>
              <a:rPr lang="en-US" sz="2000" dirty="0" smtClean="0">
                <a:latin typeface="Times New Roman" pitchFamily="18" charset="0"/>
                <a:cs typeface="Times New Roman" pitchFamily="18" charset="0"/>
              </a:rPr>
              <a:t>economic constraints</a:t>
            </a:r>
            <a:r>
              <a:rPr lang="en-US" sz="2000" dirty="0">
                <a:latin typeface="Times New Roman" pitchFamily="18" charset="0"/>
                <a:cs typeface="Times New Roman" pitchFamily="18" charset="0"/>
              </a:rPr>
              <a:t>, including shrinking resources, the low status of </a:t>
            </a:r>
            <a:r>
              <a:rPr lang="en-US" sz="2000" dirty="0" smtClean="0">
                <a:latin typeface="Times New Roman" pitchFamily="18" charset="0"/>
                <a:cs typeface="Times New Roman" pitchFamily="18" charset="0"/>
              </a:rPr>
              <a:t>teachers—exacerbated by </a:t>
            </a:r>
            <a:r>
              <a:rPr lang="en-US" sz="2000" dirty="0">
                <a:latin typeface="Times New Roman" pitchFamily="18" charset="0"/>
                <a:cs typeface="Times New Roman" pitchFamily="18" charset="0"/>
              </a:rPr>
              <a:t>declining incentives—and an entirely theoretical approach in teacher </a:t>
            </a:r>
            <a:r>
              <a:rPr lang="en-US" sz="2000" dirty="0" smtClean="0">
                <a:latin typeface="Times New Roman" pitchFamily="18" charset="0"/>
                <a:cs typeface="Times New Roman" pitchFamily="18" charset="0"/>
              </a:rPr>
              <a:t>training programs</a:t>
            </a:r>
            <a:r>
              <a:rPr lang="en-US" sz="2000" dirty="0">
                <a:latin typeface="Times New Roman" pitchFamily="18" charset="0"/>
                <a:cs typeface="Times New Roman" pitchFamily="18" charset="0"/>
              </a:rPr>
              <a:t>. These challenges are further intensified by variations in the </a:t>
            </a:r>
            <a:r>
              <a:rPr lang="en-US" sz="2000" dirty="0" smtClean="0">
                <a:latin typeface="Times New Roman" pitchFamily="18" charset="0"/>
                <a:cs typeface="Times New Roman" pitchFamily="18" charset="0"/>
              </a:rPr>
              <a:t>trainees' cultural, </a:t>
            </a:r>
            <a:r>
              <a:rPr lang="en-US" sz="2000" dirty="0">
                <a:latin typeface="Times New Roman" pitchFamily="18" charset="0"/>
                <a:cs typeface="Times New Roman" pitchFamily="18" charset="0"/>
              </a:rPr>
              <a:t>regional, and religious backgrounds and by the lack of collaboration </a:t>
            </a:r>
            <a:r>
              <a:rPr lang="en-US" sz="2000" dirty="0" smtClean="0">
                <a:latin typeface="Times New Roman" pitchFamily="18" charset="0"/>
                <a:cs typeface="Times New Roman" pitchFamily="18" charset="0"/>
              </a:rPr>
              <a:t>between different </a:t>
            </a:r>
            <a:r>
              <a:rPr lang="en-US" sz="2000" dirty="0">
                <a:latin typeface="Times New Roman" pitchFamily="18" charset="0"/>
                <a:cs typeface="Times New Roman" pitchFamily="18" charset="0"/>
              </a:rPr>
              <a:t>education sectors</a:t>
            </a:r>
            <a:r>
              <a:rPr lang="en-US" sz="2000" dirty="0" smtClean="0">
                <a:latin typeface="Times New Roman" pitchFamily="18" charset="0"/>
                <a:cs typeface="Times New Roman" pitchFamily="18" charset="0"/>
              </a:rPr>
              <a:t>.(Ashraf, 2005, p.271)</a:t>
            </a:r>
            <a:endParaRPr lang="en-US" sz="20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3048000"/>
            <a:ext cx="8766175" cy="145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21739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152400"/>
            <a:ext cx="5638800" cy="1200329"/>
          </a:xfrm>
          <a:prstGeom prst="rect">
            <a:avLst/>
          </a:prstGeom>
          <a:noFill/>
        </p:spPr>
        <p:txBody>
          <a:bodyPr wrap="square" lIns="91440" tIns="45720" rIns="91440" bIns="45720">
            <a:spAutoFit/>
          </a:bodyPr>
          <a:lstStyle/>
          <a:p>
            <a:pPr algn="ctr"/>
            <a:r>
              <a:rPr lang="en-US" sz="3600" b="1" dirty="0" smtClean="0">
                <a:ln w="10541" cmpd="sng">
                  <a:solidFill>
                    <a:srgbClr val="7D7D7D">
                      <a:tint val="100000"/>
                      <a:shade val="100000"/>
                      <a:satMod val="110000"/>
                    </a:srgbClr>
                  </a:solidFill>
                  <a:prstDash val="solid"/>
                </a:ln>
                <a:solidFill>
                  <a:srgbClr val="FF0000"/>
                </a:solidFill>
              </a:rPr>
              <a:t>Review of Literature</a:t>
            </a:r>
          </a:p>
          <a:p>
            <a:pPr algn="ctr"/>
            <a:r>
              <a:rPr lang="en-US" sz="3600" b="1" dirty="0" smtClean="0">
                <a:ln w="10541" cmpd="sng">
                  <a:solidFill>
                    <a:srgbClr val="7D7D7D">
                      <a:tint val="100000"/>
                      <a:shade val="100000"/>
                      <a:satMod val="110000"/>
                    </a:srgbClr>
                  </a:solidFill>
                  <a:prstDash val="solid"/>
                </a:ln>
                <a:solidFill>
                  <a:srgbClr val="FF0000"/>
                </a:solidFill>
              </a:rPr>
              <a:t>continues</a:t>
            </a:r>
            <a:endParaRPr lang="en-US" sz="3600" b="1" dirty="0">
              <a:ln w="10541" cmpd="sng">
                <a:solidFill>
                  <a:srgbClr val="7D7D7D">
                    <a:tint val="100000"/>
                    <a:shade val="100000"/>
                    <a:satMod val="110000"/>
                  </a:srgbClr>
                </a:solidFill>
                <a:prstDash val="solid"/>
              </a:ln>
              <a:solidFill>
                <a:srgbClr val="FF0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01000" y="166616"/>
            <a:ext cx="944335" cy="8381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04800" y="4889956"/>
            <a:ext cx="4800600" cy="738664"/>
          </a:xfrm>
          <a:prstGeom prst="rect">
            <a:avLst/>
          </a:prstGeom>
        </p:spPr>
        <p:txBody>
          <a:bodyPr wrap="square">
            <a:spAutoFit/>
          </a:bodyPr>
          <a:lstStyle/>
          <a:p>
            <a:endParaRPr lang="en-US" sz="1400" dirty="0">
              <a:solidFill>
                <a:prstClr val="black"/>
              </a:solidFill>
            </a:endParaRPr>
          </a:p>
          <a:p>
            <a:endParaRPr lang="en-US" sz="1400" dirty="0" smtClean="0">
              <a:solidFill>
                <a:prstClr val="black"/>
              </a:solidFill>
            </a:endParaRPr>
          </a:p>
          <a:p>
            <a:endParaRPr lang="en-US" sz="1400" dirty="0">
              <a:solidFill>
                <a:prstClr val="black"/>
              </a:solidFill>
            </a:endParaRPr>
          </a:p>
        </p:txBody>
      </p:sp>
      <p:sp>
        <p:nvSpPr>
          <p:cNvPr id="3" name="TextBox 2"/>
          <p:cNvSpPr txBox="1"/>
          <p:nvPr/>
        </p:nvSpPr>
        <p:spPr>
          <a:xfrm>
            <a:off x="343469" y="5147608"/>
            <a:ext cx="8382000" cy="1938992"/>
          </a:xfrm>
          <a:prstGeom prst="rect">
            <a:avLst/>
          </a:prstGeom>
          <a:noFill/>
        </p:spPr>
        <p:txBody>
          <a:bodyPr wrap="square" rtlCol="0">
            <a:spAutoFit/>
          </a:bodyPr>
          <a:lstStyle/>
          <a:p>
            <a:pPr algn="just"/>
            <a:r>
              <a:rPr lang="en-US" sz="2000" dirty="0" smtClean="0">
                <a:latin typeface="Times New Roman" pitchFamily="18" charset="0"/>
                <a:cs typeface="Times New Roman" pitchFamily="18" charset="0"/>
              </a:rPr>
              <a:t>Literature suggests that “teachers [should] </a:t>
            </a:r>
            <a:r>
              <a:rPr lang="en-US" sz="2000" dirty="0">
                <a:latin typeface="Times New Roman" pitchFamily="18" charset="0"/>
                <a:cs typeface="Times New Roman" pitchFamily="18" charset="0"/>
              </a:rPr>
              <a:t>regularly implement programs to ensure students respect and understand each others' differences. A variety of creative and fun activities can be used to promote cultural pride and acceptance. Exercises that allow students to share information about their backgrounds create better social and learning </a:t>
            </a:r>
            <a:r>
              <a:rPr lang="en-US" sz="2000" dirty="0" smtClean="0">
                <a:latin typeface="Times New Roman" pitchFamily="18" charset="0"/>
                <a:cs typeface="Times New Roman" pitchFamily="18" charset="0"/>
              </a:rPr>
              <a:t>environments (</a:t>
            </a:r>
            <a:r>
              <a:rPr lang="en-US" sz="2000" dirty="0" smtClean="0">
                <a:solidFill>
                  <a:schemeClr val="tx1">
                    <a:lumMod val="95000"/>
                    <a:lumOff val="5000"/>
                  </a:schemeClr>
                </a:solidFill>
                <a:latin typeface="Times New Roman" pitchFamily="18" charset="0"/>
                <a:cs typeface="Times New Roman" pitchFamily="18" charset="0"/>
              </a:rPr>
              <a:t>e </a:t>
            </a:r>
            <a:r>
              <a:rPr lang="en-US" sz="2000" dirty="0">
                <a:solidFill>
                  <a:schemeClr val="tx1">
                    <a:lumMod val="95000"/>
                    <a:lumOff val="5000"/>
                  </a:schemeClr>
                </a:solidFill>
                <a:latin typeface="Times New Roman" pitchFamily="18" charset="0"/>
                <a:cs typeface="Times New Roman" pitchFamily="18" charset="0"/>
              </a:rPr>
              <a:t>How. </a:t>
            </a:r>
            <a:r>
              <a:rPr lang="en-US" sz="2000" dirty="0" err="1" smtClean="0">
                <a:solidFill>
                  <a:schemeClr val="tx1">
                    <a:lumMod val="95000"/>
                    <a:lumOff val="5000"/>
                  </a:schemeClr>
                </a:solidFill>
                <a:latin typeface="Times New Roman" pitchFamily="18" charset="0"/>
                <a:cs typeface="Times New Roman" pitchFamily="18" charset="0"/>
              </a:rPr>
              <a:t>n.d.</a:t>
            </a:r>
            <a:r>
              <a:rPr lang="en-US" sz="2000" dirty="0" smtClean="0">
                <a:solidFill>
                  <a:schemeClr val="tx1">
                    <a:lumMod val="95000"/>
                    <a:lumOff val="5000"/>
                  </a:schemeClr>
                </a:solidFill>
                <a:latin typeface="Times New Roman" pitchFamily="18" charset="0"/>
                <a:cs typeface="Times New Roman" pitchFamily="18" charset="0"/>
              </a:rPr>
              <a:t> p.3)</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a:p>
            <a:pPr algn="just"/>
            <a:endParaRPr lang="en-US" sz="2000" dirty="0">
              <a:latin typeface="Times New Roman" pitchFamily="18" charset="0"/>
              <a:cs typeface="Times New Roman" pitchFamily="18" charset="0"/>
            </a:endParaRPr>
          </a:p>
        </p:txBody>
      </p:sp>
      <p:sp>
        <p:nvSpPr>
          <p:cNvPr id="2" name="TextBox 1"/>
          <p:cNvSpPr txBox="1"/>
          <p:nvPr/>
        </p:nvSpPr>
        <p:spPr>
          <a:xfrm>
            <a:off x="304800" y="1261408"/>
            <a:ext cx="8537426" cy="1938992"/>
          </a:xfrm>
          <a:prstGeom prst="rect">
            <a:avLst/>
          </a:prstGeom>
          <a:noFill/>
        </p:spPr>
        <p:txBody>
          <a:bodyPr wrap="square" rtlCol="0">
            <a:spAutoFit/>
          </a:bodyPr>
          <a:lstStyle/>
          <a:p>
            <a:pPr algn="just"/>
            <a:r>
              <a:rPr lang="en-US" sz="2000" dirty="0" smtClean="0"/>
              <a:t>A research also reports about “a serious disconnect between our students’ intellectual capability, belief </a:t>
            </a:r>
            <a:r>
              <a:rPr lang="en-US" sz="2000" dirty="0" smtClean="0">
                <a:latin typeface="Times New Roman" pitchFamily="18" charset="0"/>
                <a:cs typeface="Times New Roman" pitchFamily="18" charset="0"/>
              </a:rPr>
              <a:t>structures</a:t>
            </a:r>
            <a:r>
              <a:rPr lang="en-US" sz="2000" dirty="0" smtClean="0"/>
              <a:t>, and their actual willingness to teach in culturally diverse </a:t>
            </a:r>
            <a:r>
              <a:rPr lang="en-US" sz="2000" dirty="0"/>
              <a:t>settings. Moreover</a:t>
            </a:r>
            <a:r>
              <a:rPr lang="en-US" sz="2000" dirty="0" smtClean="0"/>
              <a:t>, some educators </a:t>
            </a:r>
            <a:r>
              <a:rPr lang="en-US" sz="2000" dirty="0"/>
              <a:t>have espoused the view that </a:t>
            </a:r>
            <a:r>
              <a:rPr lang="en-US" sz="2000" dirty="0" smtClean="0"/>
              <a:t>the most </a:t>
            </a:r>
            <a:r>
              <a:rPr lang="en-US" sz="2000" dirty="0"/>
              <a:t>appropriate teachers for culturally </a:t>
            </a:r>
            <a:r>
              <a:rPr lang="en-US" sz="2000" dirty="0" smtClean="0"/>
              <a:t>diverse classrooms </a:t>
            </a:r>
            <a:r>
              <a:rPr lang="en-US" sz="2000" dirty="0"/>
              <a:t>are those individuals who are raised in</a:t>
            </a:r>
            <a:r>
              <a:rPr lang="en-US" sz="2000" dirty="0" smtClean="0"/>
              <a:t>, and </a:t>
            </a:r>
            <a:r>
              <a:rPr lang="en-US" sz="2000" dirty="0"/>
              <a:t>closely connected to those </a:t>
            </a:r>
            <a:r>
              <a:rPr lang="en-US" sz="2000" dirty="0" smtClean="0"/>
              <a:t>communities (</a:t>
            </a:r>
            <a:r>
              <a:rPr lang="fr-FR" sz="2000" dirty="0" smtClean="0"/>
              <a:t>Wiggins</a:t>
            </a:r>
            <a:r>
              <a:rPr lang="fr-FR" sz="2000" dirty="0"/>
              <a:t>, </a:t>
            </a:r>
            <a:r>
              <a:rPr lang="fr-FR" sz="2000" dirty="0" smtClean="0"/>
              <a:t>et </a:t>
            </a:r>
            <a:r>
              <a:rPr lang="fr-FR" sz="2000" dirty="0"/>
              <a:t>al. </a:t>
            </a:r>
            <a:r>
              <a:rPr lang="fr-FR" sz="2000" dirty="0" smtClean="0"/>
              <a:t>2007 p.660)</a:t>
            </a:r>
            <a:endParaRPr lang="en-US" sz="2000" dirty="0"/>
          </a:p>
        </p:txBody>
      </p:sp>
      <p:sp>
        <p:nvSpPr>
          <p:cNvPr id="4" name="Rectangle 3"/>
          <p:cNvSpPr/>
          <p:nvPr/>
        </p:nvSpPr>
        <p:spPr>
          <a:xfrm>
            <a:off x="400334" y="3247072"/>
            <a:ext cx="8268269" cy="1938992"/>
          </a:xfrm>
          <a:prstGeom prst="rect">
            <a:avLst/>
          </a:prstGeom>
        </p:spPr>
        <p:txBody>
          <a:bodyPr wrap="square">
            <a:spAutoFit/>
          </a:bodyPr>
          <a:lstStyle/>
          <a:p>
            <a:pPr algn="just"/>
            <a:r>
              <a:rPr lang="da-DK" sz="2000" dirty="0" smtClean="0">
                <a:solidFill>
                  <a:srgbClr val="000000"/>
                </a:solidFill>
                <a:latin typeface="Times New Roman" pitchFamily="18" charset="0"/>
                <a:cs typeface="Times New Roman" pitchFamily="18" charset="0"/>
              </a:rPr>
              <a:t>Khatoon </a:t>
            </a:r>
            <a:r>
              <a:rPr lang="da-DK" sz="2000" dirty="0">
                <a:solidFill>
                  <a:srgbClr val="000000"/>
                </a:solidFill>
                <a:latin typeface="Times New Roman" pitchFamily="18" charset="0"/>
                <a:cs typeface="Times New Roman" pitchFamily="18" charset="0"/>
              </a:rPr>
              <a:t>et al. </a:t>
            </a:r>
            <a:r>
              <a:rPr lang="da-DK" sz="2000" dirty="0" smtClean="0">
                <a:solidFill>
                  <a:srgbClr val="000000"/>
                </a:solidFill>
                <a:latin typeface="Times New Roman" pitchFamily="18" charset="0"/>
                <a:cs typeface="Times New Roman" pitchFamily="18" charset="0"/>
              </a:rPr>
              <a:t>(2011</a:t>
            </a:r>
            <a:r>
              <a:rPr lang="da-DK" sz="2000" dirty="0">
                <a:solidFill>
                  <a:srgbClr val="000000"/>
                </a:solidFill>
                <a:latin typeface="Times New Roman" pitchFamily="18" charset="0"/>
                <a:cs typeface="Times New Roman" pitchFamily="18" charset="0"/>
              </a:rPr>
              <a:t>, p.78</a:t>
            </a:r>
            <a:r>
              <a:rPr lang="da-DK" sz="2000" dirty="0" smtClean="0">
                <a:solidFill>
                  <a:srgbClr val="000000"/>
                </a:solidFill>
                <a:latin typeface="Times New Roman" pitchFamily="18" charset="0"/>
                <a:cs typeface="Times New Roman" pitchFamily="18" charset="0"/>
              </a:rPr>
              <a:t>) also report</a:t>
            </a:r>
            <a:endParaRPr lang="en-US" sz="2000" dirty="0" smtClean="0">
              <a:solidFill>
                <a:srgbClr val="000000"/>
              </a:solidFill>
              <a:latin typeface="Times New Roman" pitchFamily="18" charset="0"/>
              <a:cs typeface="Times New Roman" pitchFamily="18" charset="0"/>
            </a:endParaRPr>
          </a:p>
          <a:p>
            <a:pPr algn="just"/>
            <a:r>
              <a:rPr lang="en-US" sz="2000" dirty="0" smtClean="0">
                <a:solidFill>
                  <a:srgbClr val="000000"/>
                </a:solidFill>
                <a:latin typeface="Times New Roman" pitchFamily="18" charset="0"/>
                <a:cs typeface="Times New Roman" pitchFamily="18" charset="0"/>
              </a:rPr>
              <a:t>1</a:t>
            </a:r>
            <a:r>
              <a:rPr lang="en-US" sz="2000" dirty="0">
                <a:solidFill>
                  <a:srgbClr val="000000"/>
                </a:solidFill>
                <a:latin typeface="Times New Roman" pitchFamily="18" charset="0"/>
                <a:cs typeface="Times New Roman" pitchFamily="18" charset="0"/>
              </a:rPr>
              <a:t>. Prospective teachers are informed about cultural varieties and intercultural issues in Pakistan only through theoretical information/knowledge. </a:t>
            </a:r>
          </a:p>
          <a:p>
            <a:pPr algn="just"/>
            <a:r>
              <a:rPr lang="en-US" sz="2000" dirty="0">
                <a:solidFill>
                  <a:srgbClr val="000000"/>
                </a:solidFill>
                <a:latin typeface="Times New Roman" pitchFamily="18" charset="0"/>
                <a:cs typeface="Times New Roman" pitchFamily="18" charset="0"/>
              </a:rPr>
              <a:t>2. Prospective teachers are not trained instructional methodology about multicultural prejudices, the nature of these prejudices that students may encounter in classroom environment and methods to deal with these prejudices. </a:t>
            </a:r>
          </a:p>
        </p:txBody>
      </p:sp>
    </p:spTree>
    <p:extLst>
      <p:ext uri="{BB962C8B-B14F-4D97-AF65-F5344CB8AC3E}">
        <p14:creationId xmlns:p14="http://schemas.microsoft.com/office/powerpoint/2010/main" val="31798096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0"/>
            <a:ext cx="8229600" cy="1600200"/>
          </a:xfrm>
        </p:spPr>
        <p:txBody>
          <a:bodyPr/>
          <a:lstStyle/>
          <a:p>
            <a:r>
              <a:rPr lang="en-US" dirty="0" smtClean="0"/>
              <a:t>Research Methodologies</a:t>
            </a:r>
            <a:endParaRPr lang="en-US" dirty="0"/>
          </a:p>
        </p:txBody>
      </p:sp>
      <p:sp>
        <p:nvSpPr>
          <p:cNvPr id="8" name="Rounded Rectangle 7"/>
          <p:cNvSpPr/>
          <p:nvPr/>
        </p:nvSpPr>
        <p:spPr>
          <a:xfrm>
            <a:off x="3276600" y="1725304"/>
            <a:ext cx="2514600" cy="838200"/>
          </a:xfrm>
          <a:prstGeom prst="roundRect">
            <a:avLst>
              <a:gd name="adj" fmla="val 4434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400" b="1" dirty="0">
                <a:solidFill>
                  <a:schemeClr val="bg2">
                    <a:lumMod val="10000"/>
                  </a:schemeClr>
                </a:solidFill>
                <a:latin typeface="Times New Roman" pitchFamily="18" charset="0"/>
                <a:cs typeface="Times New Roman" pitchFamily="18" charset="0"/>
              </a:rPr>
              <a:t>Mixed</a:t>
            </a:r>
            <a:r>
              <a:rPr lang="en-US" sz="2400" b="1" dirty="0" smtClean="0">
                <a:solidFill>
                  <a:schemeClr val="bg2">
                    <a:lumMod val="10000"/>
                  </a:schemeClr>
                </a:solidFill>
                <a:latin typeface="Times New Roman" pitchFamily="18" charset="0"/>
                <a:cs typeface="Times New Roman" pitchFamily="18" charset="0"/>
              </a:rPr>
              <a:t> Method Research</a:t>
            </a:r>
            <a:endParaRPr lang="en-US" sz="2400" b="1" dirty="0">
              <a:solidFill>
                <a:schemeClr val="bg2">
                  <a:lumMod val="10000"/>
                </a:schemeClr>
              </a:solidFill>
              <a:latin typeface="Times New Roman" pitchFamily="18" charset="0"/>
              <a:cs typeface="Times New Roman" pitchFamily="18" charset="0"/>
            </a:endParaRPr>
          </a:p>
        </p:txBody>
      </p:sp>
      <p:grpSp>
        <p:nvGrpSpPr>
          <p:cNvPr id="12" name="Group 11"/>
          <p:cNvGrpSpPr/>
          <p:nvPr/>
        </p:nvGrpSpPr>
        <p:grpSpPr>
          <a:xfrm>
            <a:off x="6172200" y="2895600"/>
            <a:ext cx="2667000" cy="990600"/>
            <a:chOff x="609600" y="2741831"/>
            <a:chExt cx="2667000" cy="990600"/>
          </a:xfrm>
        </p:grpSpPr>
        <p:sp>
          <p:nvSpPr>
            <p:cNvPr id="10" name="Rounded Rectangle 9"/>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11" name="TextBox 10"/>
            <p:cNvSpPr txBox="1"/>
            <p:nvPr/>
          </p:nvSpPr>
          <p:spPr>
            <a:xfrm>
              <a:off x="609600" y="2858869"/>
              <a:ext cx="2667000" cy="646331"/>
            </a:xfrm>
            <a:prstGeom prst="rect">
              <a:avLst/>
            </a:prstGeom>
            <a:noFill/>
          </p:spPr>
          <p:txBody>
            <a:bodyPr wrap="square" rtlCol="0">
              <a:spAutoFit/>
            </a:bodyPr>
            <a:lstStyle/>
            <a:p>
              <a:r>
                <a:rPr lang="en-US" dirty="0" smtClean="0"/>
                <a:t>Qualitative Portion of this research </a:t>
              </a:r>
              <a:endParaRPr lang="en-US" dirty="0"/>
            </a:p>
          </p:txBody>
        </p:sp>
      </p:grpSp>
      <p:grpSp>
        <p:nvGrpSpPr>
          <p:cNvPr id="16" name="Group 15"/>
          <p:cNvGrpSpPr/>
          <p:nvPr/>
        </p:nvGrpSpPr>
        <p:grpSpPr>
          <a:xfrm>
            <a:off x="304800" y="2894231"/>
            <a:ext cx="2667000" cy="990600"/>
            <a:chOff x="609600" y="2741831"/>
            <a:chExt cx="2667000" cy="990600"/>
          </a:xfrm>
        </p:grpSpPr>
        <p:sp>
          <p:nvSpPr>
            <p:cNvPr id="17" name="Rounded Rectangle 16"/>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18" name="TextBox 17"/>
            <p:cNvSpPr txBox="1"/>
            <p:nvPr/>
          </p:nvSpPr>
          <p:spPr>
            <a:xfrm>
              <a:off x="609600" y="2858869"/>
              <a:ext cx="2667000" cy="646331"/>
            </a:xfrm>
            <a:prstGeom prst="rect">
              <a:avLst/>
            </a:prstGeom>
            <a:noFill/>
          </p:spPr>
          <p:txBody>
            <a:bodyPr wrap="square" rtlCol="0">
              <a:spAutoFit/>
            </a:bodyPr>
            <a:lstStyle/>
            <a:p>
              <a:r>
                <a:rPr lang="en-US" dirty="0" smtClean="0"/>
                <a:t>Quantitative Portion of this research </a:t>
              </a:r>
              <a:endParaRPr lang="en-US" dirty="0"/>
            </a:p>
          </p:txBody>
        </p:sp>
      </p:grpSp>
      <p:grpSp>
        <p:nvGrpSpPr>
          <p:cNvPr id="19" name="Group 18"/>
          <p:cNvGrpSpPr/>
          <p:nvPr/>
        </p:nvGrpSpPr>
        <p:grpSpPr>
          <a:xfrm>
            <a:off x="87573" y="4648200"/>
            <a:ext cx="3932830" cy="2209800"/>
            <a:chOff x="609600" y="2741831"/>
            <a:chExt cx="2667000" cy="990600"/>
          </a:xfrm>
        </p:grpSpPr>
        <p:sp>
          <p:nvSpPr>
            <p:cNvPr id="20" name="Rounded Rectangle 19"/>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1" name="TextBox 20"/>
            <p:cNvSpPr txBox="1"/>
            <p:nvPr/>
          </p:nvSpPr>
          <p:spPr>
            <a:xfrm>
              <a:off x="609600" y="2858869"/>
              <a:ext cx="2667000" cy="141215"/>
            </a:xfrm>
            <a:prstGeom prst="rect">
              <a:avLst/>
            </a:prstGeom>
            <a:noFill/>
          </p:spPr>
          <p:txBody>
            <a:bodyPr wrap="square" rtlCol="0">
              <a:spAutoFit/>
            </a:bodyPr>
            <a:lstStyle/>
            <a:p>
              <a:endParaRPr lang="en-US" dirty="0"/>
            </a:p>
          </p:txBody>
        </p:sp>
      </p:grpSp>
      <p:sp>
        <p:nvSpPr>
          <p:cNvPr id="14" name="Rectangle 13"/>
          <p:cNvSpPr/>
          <p:nvPr/>
        </p:nvSpPr>
        <p:spPr>
          <a:xfrm>
            <a:off x="76200" y="4875074"/>
            <a:ext cx="3780430" cy="1754326"/>
          </a:xfrm>
          <a:prstGeom prst="rect">
            <a:avLst/>
          </a:prstGeom>
        </p:spPr>
        <p:txBody>
          <a:bodyPr wrap="square">
            <a:spAutoFit/>
          </a:bodyPr>
          <a:lstStyle/>
          <a:p>
            <a:pPr algn="just"/>
            <a:r>
              <a:rPr lang="en-US" dirty="0">
                <a:latin typeface="Times New Roman" pitchFamily="18" charset="0"/>
                <a:cs typeface="Times New Roman" pitchFamily="18" charset="0"/>
              </a:rPr>
              <a:t>compare and contrast the difference of opinion about the instructional techniques of successful teachers, students quantitative scores in their subjects and evaluation about the instructional techniques used.</a:t>
            </a:r>
          </a:p>
        </p:txBody>
      </p:sp>
      <p:cxnSp>
        <p:nvCxnSpPr>
          <p:cNvPr id="22" name="Straight Arrow Connector 21"/>
          <p:cNvCxnSpPr/>
          <p:nvPr/>
        </p:nvCxnSpPr>
        <p:spPr>
          <a:xfrm flipH="1">
            <a:off x="2819400" y="2438400"/>
            <a:ext cx="457200" cy="4558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a:off x="5791200" y="2438400"/>
            <a:ext cx="533400" cy="45583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30" name="Group 29"/>
          <p:cNvGrpSpPr/>
          <p:nvPr/>
        </p:nvGrpSpPr>
        <p:grpSpPr>
          <a:xfrm>
            <a:off x="4533900" y="4556691"/>
            <a:ext cx="4457700" cy="2300446"/>
            <a:chOff x="609600" y="2741831"/>
            <a:chExt cx="2667000" cy="990600"/>
          </a:xfrm>
        </p:grpSpPr>
        <p:sp>
          <p:nvSpPr>
            <p:cNvPr id="31" name="Rounded Rectangle 30"/>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32" name="TextBox 31"/>
            <p:cNvSpPr txBox="1"/>
            <p:nvPr/>
          </p:nvSpPr>
          <p:spPr>
            <a:xfrm>
              <a:off x="609600" y="2858869"/>
              <a:ext cx="2667000" cy="141215"/>
            </a:xfrm>
            <a:prstGeom prst="rect">
              <a:avLst/>
            </a:prstGeom>
            <a:noFill/>
          </p:spPr>
          <p:txBody>
            <a:bodyPr wrap="square" rtlCol="0">
              <a:spAutoFit/>
            </a:bodyPr>
            <a:lstStyle/>
            <a:p>
              <a:endParaRPr lang="en-US" dirty="0"/>
            </a:p>
          </p:txBody>
        </p:sp>
      </p:grpSp>
      <p:sp>
        <p:nvSpPr>
          <p:cNvPr id="28" name="Down Arrow 27"/>
          <p:cNvSpPr/>
          <p:nvPr/>
        </p:nvSpPr>
        <p:spPr>
          <a:xfrm>
            <a:off x="1828800" y="3886200"/>
            <a:ext cx="45719"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2659" y="3904228"/>
            <a:ext cx="122237" cy="652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Rectangle 28"/>
          <p:cNvSpPr/>
          <p:nvPr/>
        </p:nvSpPr>
        <p:spPr>
          <a:xfrm>
            <a:off x="4533900" y="4811857"/>
            <a:ext cx="4305300" cy="1815882"/>
          </a:xfrm>
          <a:prstGeom prst="rect">
            <a:avLst/>
          </a:prstGeom>
        </p:spPr>
        <p:txBody>
          <a:bodyPr wrap="square">
            <a:spAutoFit/>
          </a:bodyPr>
          <a:lstStyle/>
          <a:p>
            <a:pPr algn="just"/>
            <a:r>
              <a:rPr lang="en-US" sz="1600" dirty="0">
                <a:latin typeface="Times New Roman" pitchFamily="18" charset="0"/>
                <a:cs typeface="Times New Roman" pitchFamily="18" charset="0"/>
              </a:rPr>
              <a:t>would probe deeply about the dynamics of multicultural factors in Teacher Education Department of </a:t>
            </a:r>
            <a:r>
              <a:rPr lang="en-US" sz="1600" dirty="0" err="1">
                <a:latin typeface="Times New Roman" pitchFamily="18" charset="0"/>
                <a:cs typeface="Times New Roman" pitchFamily="18" charset="0"/>
              </a:rPr>
              <a:t>UoK</a:t>
            </a:r>
            <a:r>
              <a:rPr lang="en-US" sz="1600" dirty="0">
                <a:latin typeface="Times New Roman" pitchFamily="18" charset="0"/>
                <a:cs typeface="Times New Roman" pitchFamily="18" charset="0"/>
              </a:rPr>
              <a:t> which affects the learning outcomes of students, likeness and dis-likeness of students regarding instructional techniques and the opinion of students and their future role as teacher, teacher educator and researcher.</a:t>
            </a:r>
          </a:p>
        </p:txBody>
      </p:sp>
    </p:spTree>
    <p:extLst>
      <p:ext uri="{BB962C8B-B14F-4D97-AF65-F5344CB8AC3E}">
        <p14:creationId xmlns:p14="http://schemas.microsoft.com/office/powerpoint/2010/main" val="370007162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0"/>
            <a:ext cx="8229600" cy="1600200"/>
          </a:xfrm>
        </p:spPr>
        <p:txBody>
          <a:bodyPr/>
          <a:lstStyle/>
          <a:p>
            <a:r>
              <a:rPr lang="en-US" dirty="0" smtClean="0"/>
              <a:t>Research Methodologies</a:t>
            </a:r>
            <a:endParaRPr lang="en-US" dirty="0"/>
          </a:p>
        </p:txBody>
      </p:sp>
      <p:sp>
        <p:nvSpPr>
          <p:cNvPr id="8" name="Rounded Rectangle 7"/>
          <p:cNvSpPr/>
          <p:nvPr/>
        </p:nvSpPr>
        <p:spPr>
          <a:xfrm>
            <a:off x="497006" y="1588258"/>
            <a:ext cx="2514600" cy="838200"/>
          </a:xfrm>
          <a:prstGeom prst="roundRect">
            <a:avLst>
              <a:gd name="adj" fmla="val 44347"/>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400" b="1" dirty="0">
                <a:solidFill>
                  <a:schemeClr val="bg2">
                    <a:lumMod val="10000"/>
                  </a:schemeClr>
                </a:solidFill>
                <a:latin typeface="Times New Roman" pitchFamily="18" charset="0"/>
                <a:cs typeface="Times New Roman" pitchFamily="18" charset="0"/>
              </a:rPr>
              <a:t>Mixed</a:t>
            </a:r>
            <a:r>
              <a:rPr lang="en-US" sz="2400" b="1" dirty="0" smtClean="0">
                <a:solidFill>
                  <a:schemeClr val="bg2">
                    <a:lumMod val="10000"/>
                  </a:schemeClr>
                </a:solidFill>
                <a:latin typeface="Times New Roman" pitchFamily="18" charset="0"/>
                <a:cs typeface="Times New Roman" pitchFamily="18" charset="0"/>
              </a:rPr>
              <a:t> Method Research</a:t>
            </a:r>
            <a:endParaRPr lang="en-US" sz="2400" b="1" dirty="0">
              <a:solidFill>
                <a:schemeClr val="bg2">
                  <a:lumMod val="10000"/>
                </a:schemeClr>
              </a:solidFill>
              <a:latin typeface="Times New Roman" pitchFamily="18" charset="0"/>
              <a:cs typeface="Times New Roman" pitchFamily="18" charset="0"/>
            </a:endParaRPr>
          </a:p>
        </p:txBody>
      </p:sp>
      <p:grpSp>
        <p:nvGrpSpPr>
          <p:cNvPr id="16" name="Group 15"/>
          <p:cNvGrpSpPr/>
          <p:nvPr/>
        </p:nvGrpSpPr>
        <p:grpSpPr>
          <a:xfrm>
            <a:off x="344606" y="2819400"/>
            <a:ext cx="2931994" cy="1107996"/>
            <a:chOff x="609600" y="2615707"/>
            <a:chExt cx="2667000" cy="1697100"/>
          </a:xfrm>
        </p:grpSpPr>
        <p:sp>
          <p:nvSpPr>
            <p:cNvPr id="17" name="Rounded Rectangle 16"/>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18" name="TextBox 17"/>
            <p:cNvSpPr txBox="1"/>
            <p:nvPr/>
          </p:nvSpPr>
          <p:spPr>
            <a:xfrm>
              <a:off x="609600" y="2615707"/>
              <a:ext cx="2667000" cy="1697100"/>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Gaining Access to Research Context</a:t>
              </a:r>
            </a:p>
            <a:p>
              <a:endParaRPr lang="en-US" dirty="0"/>
            </a:p>
          </p:txBody>
        </p:sp>
      </p:grpSp>
      <p:cxnSp>
        <p:nvCxnSpPr>
          <p:cNvPr id="4" name="Straight Arrow Connector 3"/>
          <p:cNvCxnSpPr/>
          <p:nvPr/>
        </p:nvCxnSpPr>
        <p:spPr>
          <a:xfrm>
            <a:off x="1600200" y="2426458"/>
            <a:ext cx="0" cy="4677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a:endCxn id="33" idx="1"/>
          </p:cNvCxnSpPr>
          <p:nvPr/>
        </p:nvCxnSpPr>
        <p:spPr>
          <a:xfrm flipV="1">
            <a:off x="3276600" y="2257791"/>
            <a:ext cx="1413680" cy="79021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4690280" y="1604120"/>
            <a:ext cx="4110819" cy="1307341"/>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7" name="TextBox 6"/>
          <p:cNvSpPr txBox="1"/>
          <p:nvPr/>
        </p:nvSpPr>
        <p:spPr>
          <a:xfrm>
            <a:off x="4884761" y="1619071"/>
            <a:ext cx="3649639" cy="1323439"/>
          </a:xfrm>
          <a:prstGeom prst="rect">
            <a:avLst/>
          </a:prstGeom>
          <a:noFill/>
        </p:spPr>
        <p:txBody>
          <a:bodyPr wrap="square" rtlCol="0">
            <a:spAutoFit/>
          </a:bodyPr>
          <a:lstStyle/>
          <a:p>
            <a:pPr algn="just"/>
            <a:r>
              <a:rPr lang="en-US" sz="2000" dirty="0" smtClean="0"/>
              <a:t>Possible, because researcher serves University of Karachi and may collect consent for this research </a:t>
            </a:r>
            <a:endParaRPr lang="en-US" sz="2000" dirty="0"/>
          </a:p>
        </p:txBody>
      </p:sp>
      <p:cxnSp>
        <p:nvCxnSpPr>
          <p:cNvPr id="35" name="Straight Arrow Connector 34"/>
          <p:cNvCxnSpPr/>
          <p:nvPr/>
        </p:nvCxnSpPr>
        <p:spPr>
          <a:xfrm>
            <a:off x="1600200" y="3570827"/>
            <a:ext cx="0" cy="46777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nvGrpSpPr>
          <p:cNvPr id="36" name="Group 35"/>
          <p:cNvGrpSpPr/>
          <p:nvPr/>
        </p:nvGrpSpPr>
        <p:grpSpPr>
          <a:xfrm>
            <a:off x="304800" y="3962400"/>
            <a:ext cx="3124200" cy="1219200"/>
            <a:chOff x="609600" y="2615707"/>
            <a:chExt cx="2667000" cy="1697100"/>
          </a:xfrm>
        </p:grpSpPr>
        <p:sp>
          <p:nvSpPr>
            <p:cNvPr id="37" name="Rounded Rectangle 36"/>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38" name="TextBox 37"/>
            <p:cNvSpPr txBox="1"/>
            <p:nvPr/>
          </p:nvSpPr>
          <p:spPr>
            <a:xfrm>
              <a:off x="609600" y="2615707"/>
              <a:ext cx="2667000" cy="1697100"/>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Population and Sampling</a:t>
              </a:r>
            </a:p>
            <a:p>
              <a:endParaRPr lang="en-US" dirty="0"/>
            </a:p>
          </p:txBody>
        </p:sp>
      </p:grpSp>
      <p:cxnSp>
        <p:nvCxnSpPr>
          <p:cNvPr id="39" name="Straight Arrow Connector 38"/>
          <p:cNvCxnSpPr/>
          <p:nvPr/>
        </p:nvCxnSpPr>
        <p:spPr>
          <a:xfrm>
            <a:off x="3429000" y="4419600"/>
            <a:ext cx="1143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0" name="Rounded Rectangle 39"/>
          <p:cNvSpPr/>
          <p:nvPr/>
        </p:nvSpPr>
        <p:spPr>
          <a:xfrm>
            <a:off x="4572000" y="3048000"/>
            <a:ext cx="4183039" cy="205767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dirty="0"/>
          </a:p>
        </p:txBody>
      </p:sp>
      <p:sp>
        <p:nvSpPr>
          <p:cNvPr id="24" name="TextBox 23"/>
          <p:cNvSpPr txBox="1"/>
          <p:nvPr/>
        </p:nvSpPr>
        <p:spPr>
          <a:xfrm>
            <a:off x="4690280" y="3048000"/>
            <a:ext cx="4038600" cy="2139047"/>
          </a:xfrm>
          <a:prstGeom prst="rect">
            <a:avLst/>
          </a:prstGeom>
          <a:noFill/>
        </p:spPr>
        <p:txBody>
          <a:bodyPr wrap="square" rtlCol="0">
            <a:spAutoFit/>
          </a:bodyPr>
          <a:lstStyle/>
          <a:p>
            <a:pPr algn="just"/>
            <a:r>
              <a:rPr lang="en-US" sz="1900" dirty="0" smtClean="0">
                <a:latin typeface="Times New Roman" pitchFamily="18" charset="0"/>
                <a:cs typeface="Times New Roman" pitchFamily="18" charset="0"/>
              </a:rPr>
              <a:t>University of Karachi would be considered as Universe and Department of Teacher Education as Sampling Frame.</a:t>
            </a:r>
          </a:p>
          <a:p>
            <a:pPr algn="just"/>
            <a:r>
              <a:rPr lang="en-US" sz="1900" dirty="0" smtClean="0">
                <a:latin typeface="Times New Roman" pitchFamily="18" charset="0"/>
                <a:cs typeface="Times New Roman" pitchFamily="18" charset="0"/>
              </a:rPr>
              <a:t>An adequate number (n=30) of teacher and students would be selected with equal proportion of gender as sample</a:t>
            </a:r>
            <a:endParaRPr lang="en-US" sz="1900" dirty="0">
              <a:latin typeface="Times New Roman" pitchFamily="18" charset="0"/>
              <a:cs typeface="Times New Roman" pitchFamily="18" charset="0"/>
            </a:endParaRPr>
          </a:p>
        </p:txBody>
      </p:sp>
      <p:grpSp>
        <p:nvGrpSpPr>
          <p:cNvPr id="43" name="Group 42"/>
          <p:cNvGrpSpPr/>
          <p:nvPr/>
        </p:nvGrpSpPr>
        <p:grpSpPr>
          <a:xfrm>
            <a:off x="344606" y="5196887"/>
            <a:ext cx="3126475" cy="711649"/>
            <a:chOff x="609600" y="2741831"/>
            <a:chExt cx="2668942" cy="990600"/>
          </a:xfrm>
        </p:grpSpPr>
        <p:sp>
          <p:nvSpPr>
            <p:cNvPr id="44" name="Rounded Rectangle 43"/>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45" name="TextBox 44"/>
            <p:cNvSpPr txBox="1"/>
            <p:nvPr/>
          </p:nvSpPr>
          <p:spPr>
            <a:xfrm>
              <a:off x="611542" y="2872758"/>
              <a:ext cx="2667000" cy="642628"/>
            </a:xfrm>
            <a:prstGeom prst="rect">
              <a:avLst/>
            </a:prstGeom>
            <a:noFill/>
          </p:spPr>
          <p:txBody>
            <a:bodyPr wrap="square" rtlCol="0">
              <a:spAutoFit/>
            </a:bodyPr>
            <a:lstStyle/>
            <a:p>
              <a:r>
                <a:rPr lang="en-US" sz="2400" b="1" dirty="0" smtClean="0">
                  <a:latin typeface="Times New Roman" pitchFamily="18" charset="0"/>
                  <a:cs typeface="Times New Roman" pitchFamily="18" charset="0"/>
                </a:rPr>
                <a:t>Ethical Consideration</a:t>
              </a:r>
              <a:endParaRPr lang="en-US" sz="2400" b="1" dirty="0">
                <a:latin typeface="Times New Roman" pitchFamily="18" charset="0"/>
                <a:cs typeface="Times New Roman" pitchFamily="18" charset="0"/>
              </a:endParaRPr>
            </a:p>
          </p:txBody>
        </p:sp>
      </p:grpSp>
      <p:sp>
        <p:nvSpPr>
          <p:cNvPr id="46" name="Rounded Rectangle 45"/>
          <p:cNvSpPr/>
          <p:nvPr/>
        </p:nvSpPr>
        <p:spPr>
          <a:xfrm>
            <a:off x="4654170" y="5290945"/>
            <a:ext cx="4146929" cy="1477328"/>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049" name="TextBox 2048"/>
          <p:cNvSpPr txBox="1"/>
          <p:nvPr/>
        </p:nvSpPr>
        <p:spPr>
          <a:xfrm>
            <a:off x="4690280" y="5290945"/>
            <a:ext cx="4064759" cy="1477328"/>
          </a:xfrm>
          <a:prstGeom prst="rect">
            <a:avLst/>
          </a:prstGeom>
          <a:noFill/>
        </p:spPr>
        <p:txBody>
          <a:bodyPr wrap="square" rtlCol="0">
            <a:spAutoFit/>
          </a:bodyPr>
          <a:lstStyle/>
          <a:p>
            <a:pPr algn="just"/>
            <a:r>
              <a:rPr lang="en-US" dirty="0" smtClean="0">
                <a:latin typeface="Times New Roman" pitchFamily="18" charset="0"/>
                <a:cs typeface="Times New Roman" pitchFamily="18" charset="0"/>
              </a:rPr>
              <a:t>Research promises to oblige all ethical </a:t>
            </a:r>
          </a:p>
          <a:p>
            <a:pPr algn="just"/>
            <a:r>
              <a:rPr lang="en-US" dirty="0" smtClean="0">
                <a:latin typeface="Times New Roman" pitchFamily="18" charset="0"/>
                <a:cs typeface="Times New Roman" pitchFamily="18" charset="0"/>
              </a:rPr>
              <a:t>consideration in order to claim transparency in the process and product such as informed consent, protecting from possible harm, confidentiality etc.</a:t>
            </a:r>
            <a:endParaRPr lang="en-US" dirty="0">
              <a:latin typeface="Times New Roman" pitchFamily="18" charset="0"/>
              <a:cs typeface="Times New Roman" pitchFamily="18" charset="0"/>
            </a:endParaRPr>
          </a:p>
        </p:txBody>
      </p:sp>
      <p:cxnSp>
        <p:nvCxnSpPr>
          <p:cNvPr id="48" name="Straight Arrow Connector 47"/>
          <p:cNvCxnSpPr/>
          <p:nvPr/>
        </p:nvCxnSpPr>
        <p:spPr>
          <a:xfrm>
            <a:off x="3501219" y="5552711"/>
            <a:ext cx="11430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3105095"/>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914400"/>
          </a:xfrm>
        </p:spPr>
        <p:txBody>
          <a:bodyPr/>
          <a:lstStyle/>
          <a:p>
            <a:r>
              <a:rPr lang="en-US" sz="3600" dirty="0" smtClean="0">
                <a:latin typeface="Times New Roman" pitchFamily="18" charset="0"/>
                <a:cs typeface="Times New Roman" pitchFamily="18" charset="0"/>
              </a:rPr>
              <a:t>Research Methodologies</a:t>
            </a:r>
            <a:endParaRPr lang="en-US" sz="3600" dirty="0">
              <a:latin typeface="Times New Roman" pitchFamily="18" charset="0"/>
              <a:cs typeface="Times New Roman" pitchFamily="18" charset="0"/>
            </a:endParaRPr>
          </a:p>
        </p:txBody>
      </p:sp>
      <p:grpSp>
        <p:nvGrpSpPr>
          <p:cNvPr id="16" name="Group 15"/>
          <p:cNvGrpSpPr/>
          <p:nvPr/>
        </p:nvGrpSpPr>
        <p:grpSpPr>
          <a:xfrm>
            <a:off x="400903" y="1592849"/>
            <a:ext cx="2931994" cy="540752"/>
            <a:chOff x="609600" y="2741831"/>
            <a:chExt cx="2667000" cy="990600"/>
          </a:xfrm>
        </p:grpSpPr>
        <p:sp>
          <p:nvSpPr>
            <p:cNvPr id="17" name="Rounded Rectangle 16"/>
            <p:cNvSpPr/>
            <p:nvPr/>
          </p:nvSpPr>
          <p:spPr>
            <a:xfrm>
              <a:off x="609600" y="2741831"/>
              <a:ext cx="2667000"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18" name="TextBox 17"/>
            <p:cNvSpPr txBox="1"/>
            <p:nvPr/>
          </p:nvSpPr>
          <p:spPr>
            <a:xfrm>
              <a:off x="609600" y="2859880"/>
              <a:ext cx="2667000" cy="732959"/>
            </a:xfrm>
            <a:prstGeom prst="rect">
              <a:avLst/>
            </a:prstGeom>
            <a:noFill/>
          </p:spPr>
          <p:txBody>
            <a:bodyPr wrap="square" rtlCol="0">
              <a:spAutoFit/>
            </a:bodyPr>
            <a:lstStyle/>
            <a:p>
              <a:pPr algn="ctr"/>
              <a:r>
                <a:rPr lang="en-US" sz="2000" b="1" dirty="0" smtClean="0">
                  <a:latin typeface="Times New Roman" pitchFamily="18" charset="0"/>
                  <a:cs typeface="Times New Roman" pitchFamily="18" charset="0"/>
                </a:rPr>
                <a:t>Instrumentation</a:t>
              </a:r>
              <a:endParaRPr lang="en-US" sz="2000" b="1" dirty="0">
                <a:latin typeface="Times New Roman" pitchFamily="18" charset="0"/>
                <a:cs typeface="Times New Roman" pitchFamily="18" charset="0"/>
              </a:endParaRPr>
            </a:p>
          </p:txBody>
        </p:sp>
      </p:grpSp>
      <p:cxnSp>
        <p:nvCxnSpPr>
          <p:cNvPr id="6" name="Straight Arrow Connector 5"/>
          <p:cNvCxnSpPr>
            <a:endCxn id="33" idx="1"/>
          </p:cNvCxnSpPr>
          <p:nvPr/>
        </p:nvCxnSpPr>
        <p:spPr>
          <a:xfrm flipV="1">
            <a:off x="3332897" y="1806581"/>
            <a:ext cx="934302" cy="20811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3" name="Rounded Rectangle 32"/>
          <p:cNvSpPr/>
          <p:nvPr/>
        </p:nvSpPr>
        <p:spPr>
          <a:xfrm>
            <a:off x="4267199" y="914401"/>
            <a:ext cx="4599297" cy="178436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7" name="TextBox 6"/>
          <p:cNvSpPr txBox="1"/>
          <p:nvPr/>
        </p:nvSpPr>
        <p:spPr>
          <a:xfrm>
            <a:off x="4343400" y="990600"/>
            <a:ext cx="4038600" cy="1708160"/>
          </a:xfrm>
          <a:prstGeom prst="rect">
            <a:avLst/>
          </a:prstGeom>
          <a:noFill/>
        </p:spPr>
        <p:txBody>
          <a:bodyPr wrap="square" rtlCol="0">
            <a:spAutoFit/>
          </a:bodyPr>
          <a:lstStyle/>
          <a:p>
            <a:pPr algn="just"/>
            <a:r>
              <a:rPr lang="en-US" sz="2100" dirty="0" smtClean="0">
                <a:latin typeface="Times New Roman" pitchFamily="18" charset="0"/>
                <a:cs typeface="Times New Roman" pitchFamily="18" charset="0"/>
              </a:rPr>
              <a:t>Interview with Research participants, Observation of classroom practices, questionnaire about instructional strategies used and students score in final exam</a:t>
            </a:r>
            <a:endParaRPr lang="en-US" sz="2100" dirty="0">
              <a:latin typeface="Times New Roman" pitchFamily="18" charset="0"/>
              <a:cs typeface="Times New Roman" pitchFamily="18" charset="0"/>
            </a:endParaRPr>
          </a:p>
        </p:txBody>
      </p:sp>
      <p:grpSp>
        <p:nvGrpSpPr>
          <p:cNvPr id="36" name="Group 35"/>
          <p:cNvGrpSpPr/>
          <p:nvPr/>
        </p:nvGrpSpPr>
        <p:grpSpPr>
          <a:xfrm>
            <a:off x="208697" y="4303143"/>
            <a:ext cx="2610703" cy="802257"/>
            <a:chOff x="609600" y="2615707"/>
            <a:chExt cx="2228649" cy="1116724"/>
          </a:xfrm>
        </p:grpSpPr>
        <p:sp>
          <p:nvSpPr>
            <p:cNvPr id="37" name="Rounded Rectangle 36"/>
            <p:cNvSpPr/>
            <p:nvPr/>
          </p:nvSpPr>
          <p:spPr>
            <a:xfrm>
              <a:off x="609600" y="2741831"/>
              <a:ext cx="1968454"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38" name="TextBox 37"/>
            <p:cNvSpPr txBox="1"/>
            <p:nvPr/>
          </p:nvSpPr>
          <p:spPr>
            <a:xfrm>
              <a:off x="609600" y="2615707"/>
              <a:ext cx="2228649" cy="1028204"/>
            </a:xfrm>
            <a:prstGeom prst="rect">
              <a:avLst/>
            </a:prstGeom>
            <a:noFill/>
          </p:spPr>
          <p:txBody>
            <a:bodyPr wrap="square" rtlCol="0">
              <a:spAutoFit/>
            </a:bodyPr>
            <a:lstStyle/>
            <a:p>
              <a:endParaRPr lang="en-US" dirty="0" smtClean="0"/>
            </a:p>
            <a:p>
              <a:pPr algn="ctr"/>
              <a:r>
                <a:rPr lang="en-US" sz="2400" b="1" dirty="0" smtClean="0">
                  <a:latin typeface="Times New Roman" pitchFamily="18" charset="0"/>
                  <a:cs typeface="Times New Roman" pitchFamily="18" charset="0"/>
                </a:rPr>
                <a:t>Data Analysis</a:t>
              </a:r>
              <a:endParaRPr lang="en-US" sz="2400" b="1" dirty="0">
                <a:latin typeface="Times New Roman" pitchFamily="18" charset="0"/>
                <a:cs typeface="Times New Roman" pitchFamily="18" charset="0"/>
              </a:endParaRPr>
            </a:p>
          </p:txBody>
        </p:sp>
      </p:grpSp>
      <p:sp>
        <p:nvSpPr>
          <p:cNvPr id="42" name="Rounded Rectangle 41"/>
          <p:cNvSpPr/>
          <p:nvPr/>
        </p:nvSpPr>
        <p:spPr>
          <a:xfrm>
            <a:off x="3481741" y="2973312"/>
            <a:ext cx="5384756" cy="1775674"/>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47" name="TextBox 46"/>
          <p:cNvSpPr txBox="1"/>
          <p:nvPr/>
        </p:nvSpPr>
        <p:spPr>
          <a:xfrm>
            <a:off x="3581400" y="3124200"/>
            <a:ext cx="5181600" cy="1631216"/>
          </a:xfrm>
          <a:prstGeom prst="rect">
            <a:avLst/>
          </a:prstGeom>
          <a:noFill/>
        </p:spPr>
        <p:txBody>
          <a:bodyPr wrap="square" rtlCol="0">
            <a:spAutoFit/>
          </a:bodyPr>
          <a:lstStyle/>
          <a:p>
            <a:pPr algn="just"/>
            <a:r>
              <a:rPr lang="en-US" sz="2000" dirty="0" smtClean="0">
                <a:latin typeface="Times New Roman" pitchFamily="18" charset="0"/>
                <a:cs typeface="Times New Roman" pitchFamily="18" charset="0"/>
              </a:rPr>
              <a:t>T-Test would be used to compare and contrast the performance of students in different instructional techniques used by teacher in multicultural classroom. By using SPSS the quantitative data will be analyzed.</a:t>
            </a:r>
            <a:endParaRPr lang="en-US" sz="2000" dirty="0">
              <a:latin typeface="Times New Roman" pitchFamily="18" charset="0"/>
              <a:cs typeface="Times New Roman" pitchFamily="18" charset="0"/>
            </a:endParaRPr>
          </a:p>
        </p:txBody>
      </p:sp>
      <p:sp>
        <p:nvSpPr>
          <p:cNvPr id="50" name="Rounded Rectangle 49"/>
          <p:cNvSpPr/>
          <p:nvPr/>
        </p:nvSpPr>
        <p:spPr>
          <a:xfrm>
            <a:off x="3325503" y="4876800"/>
            <a:ext cx="5666097" cy="18288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25" name="TextBox 24"/>
          <p:cNvSpPr txBox="1"/>
          <p:nvPr/>
        </p:nvSpPr>
        <p:spPr>
          <a:xfrm>
            <a:off x="3276600" y="4953000"/>
            <a:ext cx="5658703" cy="1676400"/>
          </a:xfrm>
          <a:prstGeom prst="rect">
            <a:avLst/>
          </a:prstGeom>
          <a:noFill/>
        </p:spPr>
        <p:txBody>
          <a:bodyPr wrap="square" rtlCol="0">
            <a:spAutoFit/>
          </a:bodyPr>
          <a:lstStyle/>
          <a:p>
            <a:pPr algn="just"/>
            <a:r>
              <a:rPr lang="en-US" sz="2000" dirty="0" smtClean="0">
                <a:latin typeface="Times New Roman" pitchFamily="18" charset="0"/>
                <a:cs typeface="Times New Roman" pitchFamily="18" charset="0"/>
              </a:rPr>
              <a:t>Macro-theme would be used in qualitative paradigm in order to seek the commonalities and differences of opinion, attitude and institutional practices of teachers and students regarding instructional techniques in diversified classroom</a:t>
            </a:r>
            <a:endParaRPr lang="en-US" sz="2000" dirty="0">
              <a:latin typeface="Times New Roman" pitchFamily="18" charset="0"/>
              <a:cs typeface="Times New Roman" pitchFamily="18" charset="0"/>
            </a:endParaRPr>
          </a:p>
        </p:txBody>
      </p:sp>
      <p:cxnSp>
        <p:nvCxnSpPr>
          <p:cNvPr id="55" name="Elbow Connector 54"/>
          <p:cNvCxnSpPr/>
          <p:nvPr/>
        </p:nvCxnSpPr>
        <p:spPr>
          <a:xfrm flipV="1">
            <a:off x="2514600" y="4038600"/>
            <a:ext cx="967141" cy="633875"/>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Elbow Connector 58"/>
          <p:cNvCxnSpPr/>
          <p:nvPr/>
        </p:nvCxnSpPr>
        <p:spPr>
          <a:xfrm>
            <a:off x="2514600" y="4825344"/>
            <a:ext cx="818297" cy="432925"/>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2426932"/>
      </p:ext>
    </p:extLst>
  </p:cSld>
  <p:clrMapOvr>
    <a:masterClrMapping/>
  </p:clrMapOvr>
  <p:transition spd="slow">
    <p:cove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 name="Group 35"/>
          <p:cNvGrpSpPr/>
          <p:nvPr/>
        </p:nvGrpSpPr>
        <p:grpSpPr>
          <a:xfrm>
            <a:off x="243333" y="3276600"/>
            <a:ext cx="3185667" cy="870480"/>
            <a:chOff x="609600" y="2615707"/>
            <a:chExt cx="2394228" cy="1116724"/>
          </a:xfrm>
        </p:grpSpPr>
        <p:sp>
          <p:nvSpPr>
            <p:cNvPr id="37" name="Rounded Rectangle 36"/>
            <p:cNvSpPr/>
            <p:nvPr/>
          </p:nvSpPr>
          <p:spPr>
            <a:xfrm>
              <a:off x="609600" y="2741831"/>
              <a:ext cx="1968454" cy="99060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sp>
          <p:nvSpPr>
            <p:cNvPr id="38" name="TextBox 37"/>
            <p:cNvSpPr txBox="1"/>
            <p:nvPr/>
          </p:nvSpPr>
          <p:spPr>
            <a:xfrm>
              <a:off x="609600" y="2615707"/>
              <a:ext cx="2394228" cy="985362"/>
            </a:xfrm>
            <a:prstGeom prst="rect">
              <a:avLst/>
            </a:prstGeom>
            <a:noFill/>
          </p:spPr>
          <p:txBody>
            <a:bodyPr wrap="square" rtlCol="0">
              <a:spAutoFit/>
            </a:bodyPr>
            <a:lstStyle/>
            <a:p>
              <a:r>
                <a:rPr lang="en-US" sz="4000" dirty="0" smtClean="0">
                  <a:latin typeface="Times New Roman" pitchFamily="18" charset="0"/>
                  <a:cs typeface="Times New Roman" pitchFamily="18" charset="0"/>
                </a:rPr>
                <a:t>Implications</a:t>
              </a:r>
            </a:p>
          </p:txBody>
        </p:sp>
      </p:grpSp>
      <p:sp>
        <p:nvSpPr>
          <p:cNvPr id="3" name="Rounded Rectangle 2"/>
          <p:cNvSpPr/>
          <p:nvPr/>
        </p:nvSpPr>
        <p:spPr>
          <a:xfrm>
            <a:off x="5181600" y="1371600"/>
            <a:ext cx="3048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latin typeface="Times New Roman" pitchFamily="18" charset="0"/>
                <a:cs typeface="Times New Roman" pitchFamily="18" charset="0"/>
              </a:rPr>
              <a:t>For myself</a:t>
            </a:r>
            <a:endParaRPr lang="en-US" sz="2400" dirty="0">
              <a:solidFill>
                <a:schemeClr val="bg1"/>
              </a:solidFill>
              <a:latin typeface="Times New Roman" pitchFamily="18" charset="0"/>
              <a:cs typeface="Times New Roman" pitchFamily="18" charset="0"/>
            </a:endParaRPr>
          </a:p>
        </p:txBody>
      </p:sp>
      <p:sp>
        <p:nvSpPr>
          <p:cNvPr id="19" name="Rounded Rectangle 18"/>
          <p:cNvSpPr/>
          <p:nvPr/>
        </p:nvSpPr>
        <p:spPr>
          <a:xfrm>
            <a:off x="5181600" y="2549790"/>
            <a:ext cx="3048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latin typeface="Times New Roman" pitchFamily="18" charset="0"/>
                <a:cs typeface="Times New Roman" pitchFamily="18" charset="0"/>
              </a:rPr>
              <a:t>For University of Karachi</a:t>
            </a:r>
            <a:endParaRPr lang="en-US" sz="2400" dirty="0">
              <a:solidFill>
                <a:schemeClr val="bg1"/>
              </a:solidFill>
              <a:latin typeface="Times New Roman" pitchFamily="18" charset="0"/>
              <a:cs typeface="Times New Roman" pitchFamily="18" charset="0"/>
            </a:endParaRPr>
          </a:p>
        </p:txBody>
      </p:sp>
      <p:sp>
        <p:nvSpPr>
          <p:cNvPr id="20" name="Rounded Rectangle 19"/>
          <p:cNvSpPr/>
          <p:nvPr/>
        </p:nvSpPr>
        <p:spPr>
          <a:xfrm>
            <a:off x="5181600" y="3727980"/>
            <a:ext cx="3048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latin typeface="Times New Roman" pitchFamily="18" charset="0"/>
                <a:cs typeface="Times New Roman" pitchFamily="18" charset="0"/>
              </a:rPr>
              <a:t>For Dowling College,</a:t>
            </a:r>
          </a:p>
          <a:p>
            <a:pPr algn="ctr"/>
            <a:r>
              <a:rPr lang="en-US" sz="2400" dirty="0" smtClean="0">
                <a:solidFill>
                  <a:schemeClr val="bg1"/>
                </a:solidFill>
                <a:latin typeface="Times New Roman" pitchFamily="18" charset="0"/>
                <a:cs typeface="Times New Roman" pitchFamily="18" charset="0"/>
              </a:rPr>
              <a:t>USA</a:t>
            </a:r>
            <a:endParaRPr lang="en-US" sz="2400" dirty="0">
              <a:solidFill>
                <a:schemeClr val="bg1"/>
              </a:solidFill>
              <a:latin typeface="Times New Roman" pitchFamily="18" charset="0"/>
              <a:cs typeface="Times New Roman" pitchFamily="18" charset="0"/>
            </a:endParaRPr>
          </a:p>
        </p:txBody>
      </p:sp>
      <p:sp>
        <p:nvSpPr>
          <p:cNvPr id="21" name="Rounded Rectangle 20"/>
          <p:cNvSpPr/>
          <p:nvPr/>
        </p:nvSpPr>
        <p:spPr>
          <a:xfrm>
            <a:off x="5181600" y="4906170"/>
            <a:ext cx="3048000" cy="838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solidFill>
                  <a:schemeClr val="bg1"/>
                </a:solidFill>
                <a:latin typeface="Times New Roman" pitchFamily="18" charset="0"/>
                <a:cs typeface="Times New Roman" pitchFamily="18" charset="0"/>
              </a:rPr>
              <a:t>For Pre-STEP</a:t>
            </a:r>
            <a:endParaRPr lang="en-US" sz="2400" dirty="0">
              <a:solidFill>
                <a:schemeClr val="bg1"/>
              </a:solidFill>
              <a:latin typeface="Times New Roman" pitchFamily="18" charset="0"/>
              <a:cs typeface="Times New Roman" pitchFamily="18" charset="0"/>
            </a:endParaRPr>
          </a:p>
        </p:txBody>
      </p:sp>
      <p:cxnSp>
        <p:nvCxnSpPr>
          <p:cNvPr id="5" name="Elbow Connector 4"/>
          <p:cNvCxnSpPr>
            <a:endCxn id="3" idx="1"/>
          </p:cNvCxnSpPr>
          <p:nvPr/>
        </p:nvCxnSpPr>
        <p:spPr>
          <a:xfrm flipV="1">
            <a:off x="2862482" y="1790700"/>
            <a:ext cx="2319118" cy="1839844"/>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p:nvPr/>
        </p:nvCxnSpPr>
        <p:spPr>
          <a:xfrm>
            <a:off x="2971800" y="3630544"/>
            <a:ext cx="2133600" cy="1694726"/>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4038600" y="2968890"/>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038600" y="4147080"/>
            <a:ext cx="1066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52908" y="152400"/>
            <a:ext cx="5547980"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231669"/>
            <a:ext cx="1547813" cy="94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5340964"/>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Bibliography</a:t>
            </a:r>
            <a:endParaRPr lang="en-US" dirty="0"/>
          </a:p>
        </p:txBody>
      </p:sp>
      <p:sp>
        <p:nvSpPr>
          <p:cNvPr id="3" name="Content Placeholder 2"/>
          <p:cNvSpPr>
            <a:spLocks noGrp="1"/>
          </p:cNvSpPr>
          <p:nvPr>
            <p:ph idx="1"/>
          </p:nvPr>
        </p:nvSpPr>
        <p:spPr/>
        <p:txBody>
          <a:bodyPr>
            <a:normAutofit fontScale="85000" lnSpcReduction="20000"/>
          </a:bodyPr>
          <a:lstStyle/>
          <a:p>
            <a:pPr marL="0" lvl="0" indent="0">
              <a:spcBef>
                <a:spcPts val="0"/>
              </a:spcBef>
              <a:buNone/>
            </a:pPr>
            <a:r>
              <a:rPr lang="en-US" sz="1400" dirty="0" err="1">
                <a:solidFill>
                  <a:prstClr val="black"/>
                </a:solidFill>
                <a:latin typeface="Times New Roman" pitchFamily="18" charset="0"/>
                <a:cs typeface="Times New Roman" pitchFamily="18" charset="0"/>
              </a:rPr>
              <a:t>Ameny</a:t>
            </a:r>
            <a:r>
              <a:rPr lang="en-US" sz="1400" dirty="0">
                <a:solidFill>
                  <a:prstClr val="black"/>
                </a:solidFill>
                <a:latin typeface="Times New Roman" pitchFamily="18" charset="0"/>
                <a:cs typeface="Times New Roman" pitchFamily="18" charset="0"/>
              </a:rPr>
              <a:t>-Dixon, G. M. (</a:t>
            </a:r>
            <a:r>
              <a:rPr lang="en-US" sz="1400" dirty="0" err="1">
                <a:solidFill>
                  <a:prstClr val="black"/>
                </a:solidFill>
                <a:latin typeface="Times New Roman" pitchFamily="18" charset="0"/>
                <a:cs typeface="Times New Roman" pitchFamily="18" charset="0"/>
              </a:rPr>
              <a:t>n.d</a:t>
            </a:r>
            <a:r>
              <a:rPr lang="en-US" sz="1400" dirty="0">
                <a:solidFill>
                  <a:prstClr val="black"/>
                </a:solidFill>
                <a:latin typeface="Times New Roman" pitchFamily="18" charset="0"/>
                <a:cs typeface="Times New Roman" pitchFamily="18" charset="0"/>
              </a:rPr>
              <a:t>,). </a:t>
            </a:r>
            <a:r>
              <a:rPr lang="en-US" sz="1400" i="1" dirty="0">
                <a:solidFill>
                  <a:prstClr val="black"/>
                </a:solidFill>
                <a:latin typeface="Times New Roman" pitchFamily="18" charset="0"/>
                <a:cs typeface="Times New Roman" pitchFamily="18" charset="0"/>
              </a:rPr>
              <a:t>Why multiculturalism is more important in higher education now than ever-A global perspective</a:t>
            </a:r>
            <a:r>
              <a:rPr lang="en-US" sz="1400" dirty="0">
                <a:solidFill>
                  <a:prstClr val="black"/>
                </a:solidFill>
                <a:latin typeface="Times New Roman" pitchFamily="18" charset="0"/>
                <a:cs typeface="Times New Roman" pitchFamily="18" charset="0"/>
              </a:rPr>
              <a:t>. Retrieved </a:t>
            </a:r>
            <a:r>
              <a:rPr lang="en-US" sz="1400" dirty="0" err="1">
                <a:solidFill>
                  <a:prstClr val="black"/>
                </a:solidFill>
                <a:latin typeface="Times New Roman" pitchFamily="18" charset="0"/>
                <a:cs typeface="Times New Roman" pitchFamily="18" charset="0"/>
              </a:rPr>
              <a:t>september</a:t>
            </a:r>
            <a:r>
              <a:rPr lang="en-US" sz="1400" dirty="0">
                <a:solidFill>
                  <a:prstClr val="black"/>
                </a:solidFill>
                <a:latin typeface="Times New Roman" pitchFamily="18" charset="0"/>
                <a:cs typeface="Times New Roman" pitchFamily="18" charset="0"/>
              </a:rPr>
              <a:t> 12, 2012, from </a:t>
            </a:r>
            <a:r>
              <a:rPr lang="en-US" sz="1400" dirty="0">
                <a:solidFill>
                  <a:prstClr val="black"/>
                </a:solidFill>
                <a:latin typeface="Times New Roman" pitchFamily="18" charset="0"/>
                <a:cs typeface="Times New Roman" pitchFamily="18" charset="0"/>
                <a:hlinkClick r:id="rId2"/>
              </a:rPr>
              <a:t>http://</a:t>
            </a:r>
            <a:r>
              <a:rPr lang="en-US" sz="1400" dirty="0" smtClean="0">
                <a:solidFill>
                  <a:prstClr val="black"/>
                </a:solidFill>
                <a:latin typeface="Times New Roman" pitchFamily="18" charset="0"/>
                <a:cs typeface="Times New Roman" pitchFamily="18" charset="0"/>
                <a:hlinkClick r:id="rId2"/>
              </a:rPr>
              <a:t>www.nationalforum.com/Electronic%20Journal%20Volumes/Ameny-</a:t>
            </a:r>
            <a:endParaRPr lang="en-US" sz="1400" dirty="0" smtClean="0">
              <a:solidFill>
                <a:prstClr val="black"/>
              </a:solidFill>
              <a:latin typeface="Times New Roman" pitchFamily="18" charset="0"/>
              <a:cs typeface="Times New Roman" pitchFamily="18" charset="0"/>
            </a:endParaRPr>
          </a:p>
          <a:p>
            <a:pPr marL="0" indent="0">
              <a:spcBef>
                <a:spcPts val="0"/>
              </a:spcBef>
              <a:buNone/>
            </a:pPr>
            <a:r>
              <a:rPr lang="en-US" sz="1400" dirty="0" err="1" smtClean="0">
                <a:solidFill>
                  <a:schemeClr val="tx1">
                    <a:lumMod val="95000"/>
                    <a:lumOff val="5000"/>
                  </a:schemeClr>
                </a:solidFill>
                <a:latin typeface="Times New Roman" pitchFamily="18" charset="0"/>
                <a:cs typeface="Times New Roman" pitchFamily="18" charset="0"/>
              </a:rPr>
              <a:t>Ashraf,D</a:t>
            </a:r>
            <a:r>
              <a:rPr lang="en-US" sz="1400" dirty="0" smtClean="0">
                <a:solidFill>
                  <a:schemeClr val="tx1">
                    <a:lumMod val="95000"/>
                    <a:lumOff val="5000"/>
                  </a:schemeClr>
                </a:solidFill>
                <a:latin typeface="Times New Roman" pitchFamily="18" charset="0"/>
                <a:cs typeface="Times New Roman" pitchFamily="18" charset="0"/>
              </a:rPr>
              <a:t>. et al. </a:t>
            </a:r>
            <a:r>
              <a:rPr lang="en-US" sz="1400" dirty="0">
                <a:solidFill>
                  <a:schemeClr val="tx1">
                    <a:lumMod val="95000"/>
                    <a:lumOff val="5000"/>
                  </a:schemeClr>
                </a:solidFill>
                <a:latin typeface="Times New Roman" pitchFamily="18" charset="0"/>
                <a:cs typeface="Times New Roman" pitchFamily="18" charset="0"/>
              </a:rPr>
              <a:t>(2005). Reconceptualization of Teacher Education-Experience from the context of multicultural developing country. </a:t>
            </a:r>
            <a:r>
              <a:rPr lang="en-US" sz="1400" i="1" dirty="0">
                <a:solidFill>
                  <a:schemeClr val="tx1">
                    <a:lumMod val="95000"/>
                    <a:lumOff val="5000"/>
                  </a:schemeClr>
                </a:solidFill>
                <a:latin typeface="Times New Roman" pitchFamily="18" charset="0"/>
                <a:cs typeface="Times New Roman" pitchFamily="18" charset="0"/>
              </a:rPr>
              <a:t>Journal of Transformative Education, 3</a:t>
            </a:r>
            <a:r>
              <a:rPr lang="en-US" sz="1400" dirty="0">
                <a:solidFill>
                  <a:schemeClr val="tx1">
                    <a:lumMod val="95000"/>
                    <a:lumOff val="5000"/>
                  </a:schemeClr>
                </a:solidFill>
                <a:latin typeface="Times New Roman" pitchFamily="18" charset="0"/>
                <a:cs typeface="Times New Roman" pitchFamily="18" charset="0"/>
              </a:rPr>
              <a:t>(271), 271-288. </a:t>
            </a:r>
            <a:r>
              <a:rPr lang="en-US" sz="1400" dirty="0" smtClean="0">
                <a:solidFill>
                  <a:schemeClr val="tx1">
                    <a:lumMod val="95000"/>
                    <a:lumOff val="5000"/>
                  </a:schemeClr>
                </a:solidFill>
                <a:latin typeface="Times New Roman" pitchFamily="18" charset="0"/>
                <a:cs typeface="Times New Roman" pitchFamily="18" charset="0"/>
              </a:rPr>
              <a:t>doi:10.1177/1541344605275230</a:t>
            </a:r>
          </a:p>
          <a:p>
            <a:pPr marL="0" indent="0">
              <a:spcBef>
                <a:spcPts val="0"/>
              </a:spcBef>
              <a:buNone/>
            </a:pPr>
            <a:r>
              <a:rPr lang="en-US" sz="1400" dirty="0" smtClean="0">
                <a:solidFill>
                  <a:schemeClr val="tx1">
                    <a:lumMod val="95000"/>
                    <a:lumOff val="5000"/>
                  </a:schemeClr>
                </a:solidFill>
                <a:latin typeface="Times New Roman" pitchFamily="18" charset="0"/>
                <a:cs typeface="Times New Roman" pitchFamily="18" charset="0"/>
              </a:rPr>
              <a:t>Blasé, J. and Blasé, J. </a:t>
            </a:r>
            <a:r>
              <a:rPr lang="en-US" sz="1400" dirty="0">
                <a:solidFill>
                  <a:schemeClr val="tx1">
                    <a:lumMod val="95000"/>
                    <a:lumOff val="5000"/>
                  </a:schemeClr>
                </a:solidFill>
                <a:latin typeface="Times New Roman" pitchFamily="18" charset="0"/>
                <a:cs typeface="Times New Roman" pitchFamily="18" charset="0"/>
              </a:rPr>
              <a:t>(1999). </a:t>
            </a:r>
            <a:r>
              <a:rPr lang="en-US" sz="1400" i="1" dirty="0">
                <a:solidFill>
                  <a:schemeClr val="tx1">
                    <a:lumMod val="95000"/>
                    <a:lumOff val="5000"/>
                  </a:schemeClr>
                </a:solidFill>
                <a:latin typeface="Times New Roman" pitchFamily="18" charset="0"/>
                <a:cs typeface="Times New Roman" pitchFamily="18" charset="0"/>
              </a:rPr>
              <a:t>Teachers' perspectives on how </a:t>
            </a:r>
            <a:r>
              <a:rPr lang="en-US" sz="1400" i="1" dirty="0" smtClean="0">
                <a:solidFill>
                  <a:schemeClr val="tx1">
                    <a:lumMod val="95000"/>
                    <a:lumOff val="5000"/>
                  </a:schemeClr>
                </a:solidFill>
                <a:latin typeface="Times New Roman" pitchFamily="18" charset="0"/>
                <a:cs typeface="Times New Roman" pitchFamily="18" charset="0"/>
              </a:rPr>
              <a:t>principals promote </a:t>
            </a:r>
            <a:r>
              <a:rPr lang="en-US" sz="1400" i="1" dirty="0">
                <a:solidFill>
                  <a:schemeClr val="tx1">
                    <a:lumMod val="95000"/>
                    <a:lumOff val="5000"/>
                  </a:schemeClr>
                </a:solidFill>
                <a:latin typeface="Times New Roman" pitchFamily="18" charset="0"/>
                <a:cs typeface="Times New Roman" pitchFamily="18" charset="0"/>
              </a:rPr>
              <a:t>teaching and learning in </a:t>
            </a:r>
            <a:r>
              <a:rPr lang="en-US" sz="1400" i="1" dirty="0" smtClean="0">
                <a:solidFill>
                  <a:schemeClr val="tx1">
                    <a:lumMod val="95000"/>
                    <a:lumOff val="5000"/>
                  </a:schemeClr>
                </a:solidFill>
                <a:latin typeface="Times New Roman" pitchFamily="18" charset="0"/>
                <a:cs typeface="Times New Roman" pitchFamily="18" charset="0"/>
              </a:rPr>
              <a:t>schools. </a:t>
            </a:r>
            <a:r>
              <a:rPr lang="en-US" sz="1400" dirty="0">
                <a:solidFill>
                  <a:prstClr val="black"/>
                </a:solidFill>
                <a:latin typeface="Times New Roman" pitchFamily="18" charset="0"/>
                <a:cs typeface="Times New Roman" pitchFamily="18" charset="0"/>
              </a:rPr>
              <a:t>Retrieved </a:t>
            </a:r>
            <a:r>
              <a:rPr lang="en-US" sz="1400" dirty="0" err="1">
                <a:solidFill>
                  <a:prstClr val="black"/>
                </a:solidFill>
                <a:latin typeface="Times New Roman" pitchFamily="18" charset="0"/>
                <a:cs typeface="Times New Roman" pitchFamily="18" charset="0"/>
              </a:rPr>
              <a:t>september</a:t>
            </a:r>
            <a:r>
              <a:rPr lang="en-US" sz="1400" dirty="0">
                <a:solidFill>
                  <a:prstClr val="black"/>
                </a:solidFill>
                <a:latin typeface="Times New Roman" pitchFamily="18" charset="0"/>
                <a:cs typeface="Times New Roman" pitchFamily="18" charset="0"/>
              </a:rPr>
              <a:t> 12, 2012, from  </a:t>
            </a:r>
            <a:r>
              <a:rPr lang="en-US" sz="1400" dirty="0">
                <a:solidFill>
                  <a:prstClr val="black"/>
                </a:solidFill>
                <a:latin typeface="Times New Roman" pitchFamily="18" charset="0"/>
                <a:cs typeface="Times New Roman" pitchFamily="18" charset="0"/>
                <a:hlinkClick r:id="rId3"/>
              </a:rPr>
              <a:t>http://</a:t>
            </a:r>
            <a:r>
              <a:rPr lang="en-US" sz="1400" dirty="0" smtClean="0">
                <a:solidFill>
                  <a:prstClr val="black"/>
                </a:solidFill>
                <a:latin typeface="Times New Roman" pitchFamily="18" charset="0"/>
                <a:cs typeface="Times New Roman" pitchFamily="18" charset="0"/>
                <a:hlinkClick r:id="rId3"/>
              </a:rPr>
              <a:t>notebook.lausd.net/pls/ptl/docs/PAGE/CA_LAUSD/FLDR_ORGANIZATIONS/FLDR_INSTRUCTIONAL_SVCS/INSTRUCTIONALSUPPORTSERVICES/INSTRUCTIONAL_SUPPORT_SERVICES/ISS_RESEARCH/BLASE%20ARTICLE.PDF</a:t>
            </a:r>
            <a:endParaRPr lang="en-US" sz="1400" dirty="0" smtClean="0">
              <a:solidFill>
                <a:prstClr val="black"/>
              </a:solidFill>
              <a:latin typeface="Times New Roman" pitchFamily="18" charset="0"/>
              <a:cs typeface="Times New Roman" pitchFamily="18" charset="0"/>
            </a:endParaRPr>
          </a:p>
          <a:p>
            <a:pPr marL="0" lvl="0" indent="0">
              <a:spcBef>
                <a:spcPts val="0"/>
              </a:spcBef>
              <a:buNone/>
            </a:pPr>
            <a:endParaRPr lang="en-US" sz="1400" dirty="0">
              <a:solidFill>
                <a:prstClr val="black"/>
              </a:solidFill>
              <a:latin typeface="Times New Roman" pitchFamily="18" charset="0"/>
              <a:cs typeface="Times New Roman" pitchFamily="18" charset="0"/>
            </a:endParaRPr>
          </a:p>
          <a:p>
            <a:pPr marL="0" lvl="0" indent="0">
              <a:spcBef>
                <a:spcPts val="0"/>
              </a:spcBef>
              <a:buNone/>
            </a:pPr>
            <a:r>
              <a:rPr lang="en-US" sz="1400" dirty="0" smtClean="0">
                <a:solidFill>
                  <a:prstClr val="black"/>
                </a:solidFill>
                <a:latin typeface="Times New Roman" pitchFamily="18" charset="0"/>
                <a:cs typeface="Times New Roman" pitchFamily="18" charset="0"/>
              </a:rPr>
              <a:t>Dixon</a:t>
            </a:r>
            <a:r>
              <a:rPr lang="en-US" sz="1400" dirty="0">
                <a:solidFill>
                  <a:prstClr val="black"/>
                </a:solidFill>
                <a:latin typeface="Times New Roman" pitchFamily="18" charset="0"/>
                <a:cs typeface="Times New Roman" pitchFamily="18" charset="0"/>
              </a:rPr>
              <a:t>,%20Gloria%20M.%20Why%20Multicultural%20Education%20is%20More%20Important%20in%20Higher%20Education%20Now%20than%20Ever.pdf</a:t>
            </a:r>
          </a:p>
          <a:p>
            <a:pPr marL="0" lvl="0" indent="0">
              <a:spcBef>
                <a:spcPts val="0"/>
              </a:spcBef>
              <a:buNone/>
            </a:pPr>
            <a:r>
              <a:rPr lang="en-US" sz="1400" dirty="0">
                <a:solidFill>
                  <a:prstClr val="black"/>
                </a:solidFill>
                <a:latin typeface="Times New Roman" pitchFamily="18" charset="0"/>
                <a:cs typeface="Times New Roman" pitchFamily="18" charset="0"/>
              </a:rPr>
              <a:t> Mughal, F. (2012). Action Learning and Multiculturalism in Higher Education: Implications and Future Challenges – A Discussion. International Journal of Academic Research in Progressive Education and Development, 1(1), 224-230. Retrieved September 12 , 2012, from </a:t>
            </a:r>
            <a:r>
              <a:rPr lang="en-US" sz="1400" dirty="0">
                <a:solidFill>
                  <a:prstClr val="black"/>
                </a:solidFill>
                <a:latin typeface="Times New Roman" pitchFamily="18" charset="0"/>
                <a:cs typeface="Times New Roman" pitchFamily="18" charset="0"/>
                <a:hlinkClick r:id="rId4"/>
              </a:rPr>
              <a:t>http://</a:t>
            </a:r>
            <a:r>
              <a:rPr lang="en-US" sz="1400" dirty="0" smtClean="0">
                <a:solidFill>
                  <a:prstClr val="black"/>
                </a:solidFill>
                <a:latin typeface="Times New Roman" pitchFamily="18" charset="0"/>
                <a:cs typeface="Times New Roman" pitchFamily="18" charset="0"/>
                <a:hlinkClick r:id="rId4"/>
              </a:rPr>
              <a:t>www.hrmars.com/admin/pics/612.pdf</a:t>
            </a:r>
            <a:endParaRPr lang="en-US" sz="1400" dirty="0" smtClean="0">
              <a:solidFill>
                <a:prstClr val="black"/>
              </a:solidFill>
              <a:latin typeface="Times New Roman" pitchFamily="18" charset="0"/>
              <a:cs typeface="Times New Roman" pitchFamily="18" charset="0"/>
            </a:endParaRPr>
          </a:p>
          <a:p>
            <a:pPr marL="0" indent="0">
              <a:buNone/>
            </a:pPr>
            <a:r>
              <a:rPr lang="en-US" sz="1500" dirty="0">
                <a:solidFill>
                  <a:schemeClr val="tx1">
                    <a:lumMod val="95000"/>
                    <a:lumOff val="5000"/>
                  </a:schemeClr>
                </a:solidFill>
                <a:latin typeface="Times New Roman" pitchFamily="18" charset="0"/>
                <a:cs typeface="Times New Roman" pitchFamily="18" charset="0"/>
              </a:rPr>
              <a:t>e How. (</a:t>
            </a:r>
            <a:r>
              <a:rPr lang="en-US" sz="1500" dirty="0" err="1">
                <a:solidFill>
                  <a:schemeClr val="tx1">
                    <a:lumMod val="95000"/>
                    <a:lumOff val="5000"/>
                  </a:schemeClr>
                </a:solidFill>
                <a:latin typeface="Times New Roman" pitchFamily="18" charset="0"/>
                <a:cs typeface="Times New Roman" pitchFamily="18" charset="0"/>
              </a:rPr>
              <a:t>n.d.</a:t>
            </a:r>
            <a:r>
              <a:rPr lang="en-US" sz="1500" dirty="0">
                <a:solidFill>
                  <a:schemeClr val="tx1">
                    <a:lumMod val="95000"/>
                    <a:lumOff val="5000"/>
                  </a:schemeClr>
                </a:solidFill>
                <a:latin typeface="Times New Roman" pitchFamily="18" charset="0"/>
                <a:cs typeface="Times New Roman" pitchFamily="18" charset="0"/>
              </a:rPr>
              <a:t>). </a:t>
            </a:r>
            <a:r>
              <a:rPr lang="en-US" sz="1500" i="1" dirty="0">
                <a:solidFill>
                  <a:schemeClr val="tx1">
                    <a:lumMod val="95000"/>
                    <a:lumOff val="5000"/>
                  </a:schemeClr>
                </a:solidFill>
                <a:latin typeface="Times New Roman" pitchFamily="18" charset="0"/>
                <a:cs typeface="Times New Roman" pitchFamily="18" charset="0"/>
              </a:rPr>
              <a:t>School Cultural Activities.</a:t>
            </a:r>
            <a:r>
              <a:rPr lang="en-US" sz="1500" dirty="0">
                <a:solidFill>
                  <a:schemeClr val="tx1">
                    <a:lumMod val="95000"/>
                    <a:lumOff val="5000"/>
                  </a:schemeClr>
                </a:solidFill>
                <a:latin typeface="Times New Roman" pitchFamily="18" charset="0"/>
                <a:cs typeface="Times New Roman" pitchFamily="18" charset="0"/>
              </a:rPr>
              <a:t> Retrieved 2012, from e How: http://www.ehow.com/school-cultural-activities/</a:t>
            </a:r>
          </a:p>
          <a:p>
            <a:pPr marL="0" indent="0">
              <a:buNone/>
            </a:pPr>
            <a:endParaRPr lang="en-US" sz="1400" dirty="0" smtClean="0">
              <a:solidFill>
                <a:schemeClr val="tx1">
                  <a:lumMod val="95000"/>
                  <a:lumOff val="5000"/>
                </a:schemeClr>
              </a:solidFill>
              <a:latin typeface="Times New Roman" pitchFamily="18" charset="0"/>
              <a:cs typeface="Times New Roman" pitchFamily="18" charset="0"/>
            </a:endParaRPr>
          </a:p>
          <a:p>
            <a:pPr marL="0" indent="0">
              <a:buNone/>
            </a:pPr>
            <a:r>
              <a:rPr lang="en-US" sz="1400" dirty="0" smtClean="0">
                <a:solidFill>
                  <a:schemeClr val="tx1">
                    <a:lumMod val="95000"/>
                    <a:lumOff val="5000"/>
                  </a:schemeClr>
                </a:solidFill>
                <a:latin typeface="Times New Roman" pitchFamily="18" charset="0"/>
                <a:cs typeface="Times New Roman" pitchFamily="18" charset="0"/>
              </a:rPr>
              <a:t>Farr</a:t>
            </a:r>
            <a:r>
              <a:rPr lang="en-US" sz="1400" dirty="0">
                <a:solidFill>
                  <a:schemeClr val="tx1">
                    <a:lumMod val="95000"/>
                    <a:lumOff val="5000"/>
                  </a:schemeClr>
                </a:solidFill>
                <a:latin typeface="Times New Roman" pitchFamily="18" charset="0"/>
                <a:cs typeface="Times New Roman" pitchFamily="18" charset="0"/>
              </a:rPr>
              <a:t>, S. (2010). </a:t>
            </a:r>
            <a:r>
              <a:rPr lang="en-US" sz="1400" i="1" dirty="0">
                <a:solidFill>
                  <a:schemeClr val="tx1">
                    <a:lumMod val="95000"/>
                    <a:lumOff val="5000"/>
                  </a:schemeClr>
                </a:solidFill>
                <a:latin typeface="Times New Roman" pitchFamily="18" charset="0"/>
                <a:cs typeface="Times New Roman" pitchFamily="18" charset="0"/>
              </a:rPr>
              <a:t>Teaching as leadership-the highly effective teaching guide.</a:t>
            </a:r>
            <a:r>
              <a:rPr lang="en-US" sz="1400" dirty="0">
                <a:solidFill>
                  <a:schemeClr val="tx1">
                    <a:lumMod val="95000"/>
                    <a:lumOff val="5000"/>
                  </a:schemeClr>
                </a:solidFill>
                <a:latin typeface="Times New Roman" pitchFamily="18" charset="0"/>
                <a:cs typeface="Times New Roman" pitchFamily="18" charset="0"/>
              </a:rPr>
              <a:t> San Francisco, USA: </a:t>
            </a:r>
            <a:r>
              <a:rPr lang="en-US" sz="1400" dirty="0" err="1">
                <a:solidFill>
                  <a:schemeClr val="tx1">
                    <a:lumMod val="95000"/>
                    <a:lumOff val="5000"/>
                  </a:schemeClr>
                </a:solidFill>
                <a:latin typeface="Times New Roman" pitchFamily="18" charset="0"/>
                <a:cs typeface="Times New Roman" pitchFamily="18" charset="0"/>
              </a:rPr>
              <a:t>Jossey</a:t>
            </a:r>
            <a:r>
              <a:rPr lang="en-US" sz="1400" dirty="0">
                <a:solidFill>
                  <a:schemeClr val="tx1">
                    <a:lumMod val="95000"/>
                    <a:lumOff val="5000"/>
                  </a:schemeClr>
                </a:solidFill>
                <a:latin typeface="Times New Roman" pitchFamily="18" charset="0"/>
                <a:cs typeface="Times New Roman" pitchFamily="18" charset="0"/>
              </a:rPr>
              <a:t> Bass. Retrieved September 14, 2012, from </a:t>
            </a:r>
            <a:r>
              <a:rPr lang="en-US" sz="1400" dirty="0">
                <a:solidFill>
                  <a:schemeClr val="tx1">
                    <a:lumMod val="95000"/>
                    <a:lumOff val="5000"/>
                  </a:schemeClr>
                </a:solidFill>
                <a:latin typeface="Times New Roman" pitchFamily="18" charset="0"/>
                <a:cs typeface="Times New Roman" pitchFamily="18" charset="0"/>
                <a:hlinkClick r:id="rId5"/>
              </a:rPr>
              <a:t>http://teachingasleadership.org/sites/default/files/Related-Readings/DCA_Ch8_2011.pdf</a:t>
            </a:r>
            <a:r>
              <a:rPr lang="en-US" sz="1400" dirty="0">
                <a:solidFill>
                  <a:schemeClr val="tx1">
                    <a:lumMod val="95000"/>
                    <a:lumOff val="5000"/>
                  </a:schemeClr>
                </a:solidFill>
                <a:latin typeface="Times New Roman" pitchFamily="18" charset="0"/>
                <a:cs typeface="Times New Roman" pitchFamily="18" charset="0"/>
              </a:rPr>
              <a:t> (p.96</a:t>
            </a:r>
            <a:r>
              <a:rPr lang="en-US" sz="1400" dirty="0" smtClean="0">
                <a:solidFill>
                  <a:schemeClr val="tx1">
                    <a:lumMod val="95000"/>
                    <a:lumOff val="5000"/>
                  </a:schemeClr>
                </a:solidFill>
                <a:latin typeface="Times New Roman" pitchFamily="18" charset="0"/>
                <a:cs typeface="Times New Roman" pitchFamily="18" charset="0"/>
              </a:rPr>
              <a:t>)</a:t>
            </a:r>
          </a:p>
          <a:p>
            <a:pPr marL="0" indent="0">
              <a:buNone/>
            </a:pPr>
            <a:r>
              <a:rPr lang="en-US" sz="1400" dirty="0" err="1">
                <a:solidFill>
                  <a:schemeClr val="tx1">
                    <a:lumMod val="95000"/>
                    <a:lumOff val="5000"/>
                  </a:schemeClr>
                </a:solidFill>
                <a:latin typeface="Times New Roman" pitchFamily="18" charset="0"/>
                <a:cs typeface="Times New Roman" pitchFamily="18" charset="0"/>
              </a:rPr>
              <a:t>Khatoon</a:t>
            </a:r>
            <a:r>
              <a:rPr lang="en-US" sz="1400" dirty="0">
                <a:solidFill>
                  <a:schemeClr val="tx1">
                    <a:lumMod val="95000"/>
                    <a:lumOff val="5000"/>
                  </a:schemeClr>
                </a:solidFill>
                <a:latin typeface="Times New Roman" pitchFamily="18" charset="0"/>
                <a:cs typeface="Times New Roman" pitchFamily="18" charset="0"/>
              </a:rPr>
              <a:t>, S</a:t>
            </a:r>
            <a:r>
              <a:rPr lang="en-US" sz="1400" dirty="0" smtClean="0">
                <a:solidFill>
                  <a:schemeClr val="tx1">
                    <a:lumMod val="95000"/>
                    <a:lumOff val="5000"/>
                  </a:schemeClr>
                </a:solidFill>
                <a:latin typeface="Times New Roman" pitchFamily="18" charset="0"/>
                <a:cs typeface="Times New Roman" pitchFamily="18" charset="0"/>
              </a:rPr>
              <a:t>. et al. </a:t>
            </a:r>
            <a:r>
              <a:rPr lang="en-US" sz="1400" dirty="0">
                <a:solidFill>
                  <a:schemeClr val="tx1">
                    <a:lumMod val="95000"/>
                    <a:lumOff val="5000"/>
                  </a:schemeClr>
                </a:solidFill>
                <a:latin typeface="Times New Roman" pitchFamily="18" charset="0"/>
                <a:cs typeface="Times New Roman" pitchFamily="18" charset="0"/>
              </a:rPr>
              <a:t>(2011). Teaching in Multicultural Classroom- Assessing Current Programs of Teachers’ Training in Pakistan. </a:t>
            </a:r>
            <a:r>
              <a:rPr lang="en-US" sz="1400" i="1" dirty="0">
                <a:solidFill>
                  <a:schemeClr val="tx1">
                    <a:lumMod val="95000"/>
                    <a:lumOff val="5000"/>
                  </a:schemeClr>
                </a:solidFill>
                <a:latin typeface="Times New Roman" pitchFamily="18" charset="0"/>
                <a:cs typeface="Times New Roman" pitchFamily="18" charset="0"/>
              </a:rPr>
              <a:t>International Journal of Humanities and Social Science, 1</a:t>
            </a:r>
            <a:r>
              <a:rPr lang="en-US" sz="1400" dirty="0">
                <a:solidFill>
                  <a:schemeClr val="tx1">
                    <a:lumMod val="95000"/>
                    <a:lumOff val="5000"/>
                  </a:schemeClr>
                </a:solidFill>
                <a:latin typeface="Times New Roman" pitchFamily="18" charset="0"/>
                <a:cs typeface="Times New Roman" pitchFamily="18" charset="0"/>
              </a:rPr>
              <a:t>(6), 70-78</a:t>
            </a:r>
            <a:r>
              <a:rPr lang="en-US" sz="1400" dirty="0" smtClean="0">
                <a:solidFill>
                  <a:schemeClr val="tx1">
                    <a:lumMod val="95000"/>
                    <a:lumOff val="5000"/>
                  </a:schemeClr>
                </a:solidFill>
                <a:latin typeface="Times New Roman" pitchFamily="18" charset="0"/>
                <a:cs typeface="Times New Roman" pitchFamily="18" charset="0"/>
              </a:rPr>
              <a:t>.</a:t>
            </a:r>
          </a:p>
          <a:p>
            <a:pPr marL="0" indent="0">
              <a:buNone/>
            </a:pPr>
            <a:r>
              <a:rPr lang="en-US" sz="1500" dirty="0" err="1">
                <a:solidFill>
                  <a:schemeClr val="tx1">
                    <a:lumMod val="95000"/>
                    <a:lumOff val="5000"/>
                  </a:schemeClr>
                </a:solidFill>
                <a:latin typeface="Times New Roman" pitchFamily="18" charset="0"/>
                <a:cs typeface="Times New Roman" pitchFamily="18" charset="0"/>
              </a:rPr>
              <a:t>Knefelkamp</a:t>
            </a:r>
            <a:r>
              <a:rPr lang="en-US" sz="1500" dirty="0">
                <a:solidFill>
                  <a:schemeClr val="tx1">
                    <a:lumMod val="95000"/>
                    <a:lumOff val="5000"/>
                  </a:schemeClr>
                </a:solidFill>
                <a:latin typeface="Times New Roman" pitchFamily="18" charset="0"/>
                <a:cs typeface="Times New Roman" pitchFamily="18" charset="0"/>
              </a:rPr>
              <a:t>, L. (</a:t>
            </a:r>
            <a:r>
              <a:rPr lang="en-US" sz="1500" dirty="0" err="1">
                <a:solidFill>
                  <a:schemeClr val="tx1">
                    <a:lumMod val="95000"/>
                    <a:lumOff val="5000"/>
                  </a:schemeClr>
                </a:solidFill>
                <a:latin typeface="Times New Roman" pitchFamily="18" charset="0"/>
                <a:cs typeface="Times New Roman" pitchFamily="18" charset="0"/>
              </a:rPr>
              <a:t>n.d.</a:t>
            </a:r>
            <a:r>
              <a:rPr lang="en-US" sz="1500" dirty="0">
                <a:solidFill>
                  <a:schemeClr val="tx1">
                    <a:lumMod val="95000"/>
                    <a:lumOff val="5000"/>
                  </a:schemeClr>
                </a:solidFill>
                <a:latin typeface="Times New Roman" pitchFamily="18" charset="0"/>
                <a:cs typeface="Times New Roman" pitchFamily="18" charset="0"/>
              </a:rPr>
              <a:t>). </a:t>
            </a:r>
            <a:r>
              <a:rPr lang="en-US" sz="1500" i="1" dirty="0">
                <a:solidFill>
                  <a:schemeClr val="tx1">
                    <a:lumMod val="95000"/>
                    <a:lumOff val="5000"/>
                  </a:schemeClr>
                </a:solidFill>
                <a:latin typeface="Times New Roman" pitchFamily="18" charset="0"/>
                <a:cs typeface="Times New Roman" pitchFamily="18" charset="0"/>
              </a:rPr>
              <a:t>Effective Teaching for the Multicultural Classroom.</a:t>
            </a:r>
            <a:r>
              <a:rPr lang="en-US" sz="1500" dirty="0">
                <a:solidFill>
                  <a:schemeClr val="tx1">
                    <a:lumMod val="95000"/>
                    <a:lumOff val="5000"/>
                  </a:schemeClr>
                </a:solidFill>
                <a:latin typeface="Times New Roman" pitchFamily="18" charset="0"/>
                <a:cs typeface="Times New Roman" pitchFamily="18" charset="0"/>
              </a:rPr>
              <a:t> Retrieved </a:t>
            </a:r>
            <a:r>
              <a:rPr lang="en-US" sz="1500" dirty="0" err="1">
                <a:solidFill>
                  <a:schemeClr val="tx1">
                    <a:lumMod val="95000"/>
                    <a:lumOff val="5000"/>
                  </a:schemeClr>
                </a:solidFill>
                <a:latin typeface="Times New Roman" pitchFamily="18" charset="0"/>
                <a:cs typeface="Times New Roman" pitchFamily="18" charset="0"/>
              </a:rPr>
              <a:t>sept</a:t>
            </a:r>
            <a:r>
              <a:rPr lang="en-US" sz="1500" dirty="0">
                <a:solidFill>
                  <a:schemeClr val="tx1">
                    <a:lumMod val="95000"/>
                    <a:lumOff val="5000"/>
                  </a:schemeClr>
                </a:solidFill>
                <a:latin typeface="Times New Roman" pitchFamily="18" charset="0"/>
                <a:cs typeface="Times New Roman" pitchFamily="18" charset="0"/>
              </a:rPr>
              <a:t> 15, 2012, from http://</a:t>
            </a:r>
            <a:r>
              <a:rPr lang="en-US" sz="1500" dirty="0" smtClean="0">
                <a:solidFill>
                  <a:schemeClr val="tx1">
                    <a:lumMod val="95000"/>
                    <a:lumOff val="5000"/>
                  </a:schemeClr>
                </a:solidFill>
                <a:latin typeface="Times New Roman" pitchFamily="18" charset="0"/>
                <a:cs typeface="Times New Roman" pitchFamily="18" charset="0"/>
              </a:rPr>
              <a:t>www.diversityweb.org/digest/f97/curriculum.html</a:t>
            </a:r>
            <a:endParaRPr lang="en-US" sz="1400" dirty="0" smtClean="0">
              <a:solidFill>
                <a:schemeClr val="tx1">
                  <a:lumMod val="95000"/>
                  <a:lumOff val="5000"/>
                </a:schemeClr>
              </a:solidFill>
              <a:latin typeface="Times New Roman" pitchFamily="18" charset="0"/>
              <a:cs typeface="Times New Roman" pitchFamily="18" charset="0"/>
            </a:endParaRPr>
          </a:p>
          <a:p>
            <a:pPr marL="0" indent="0">
              <a:buNone/>
            </a:pPr>
            <a:r>
              <a:rPr lang="en-US" sz="1400" dirty="0" smtClean="0">
                <a:solidFill>
                  <a:schemeClr val="tx1">
                    <a:lumMod val="95000"/>
                    <a:lumOff val="5000"/>
                  </a:schemeClr>
                </a:solidFill>
                <a:latin typeface="Times New Roman" pitchFamily="18" charset="0"/>
                <a:ea typeface="Calibri"/>
                <a:cs typeface="Times New Roman" pitchFamily="18" charset="0"/>
              </a:rPr>
              <a:t> </a:t>
            </a:r>
            <a:r>
              <a:rPr lang="en-US" sz="1400" dirty="0" err="1">
                <a:solidFill>
                  <a:schemeClr val="tx1">
                    <a:lumMod val="95000"/>
                    <a:lumOff val="5000"/>
                  </a:schemeClr>
                </a:solidFill>
                <a:latin typeface="Times New Roman" pitchFamily="18" charset="0"/>
                <a:ea typeface="Calibri"/>
                <a:cs typeface="Times New Roman" pitchFamily="18" charset="0"/>
              </a:rPr>
              <a:t>Siddiqui,S</a:t>
            </a:r>
            <a:r>
              <a:rPr lang="en-US" sz="1400" dirty="0">
                <a:solidFill>
                  <a:schemeClr val="tx1">
                    <a:lumMod val="95000"/>
                    <a:lumOff val="5000"/>
                  </a:schemeClr>
                </a:solidFill>
                <a:latin typeface="Times New Roman" pitchFamily="18" charset="0"/>
                <a:ea typeface="Calibri"/>
                <a:cs typeface="Times New Roman" pitchFamily="18" charset="0"/>
              </a:rPr>
              <a:t>. (2012) </a:t>
            </a:r>
            <a:r>
              <a:rPr lang="en-US" sz="1400" i="1" dirty="0">
                <a:solidFill>
                  <a:schemeClr val="tx1">
                    <a:lumMod val="95000"/>
                    <a:lumOff val="5000"/>
                  </a:schemeClr>
                </a:solidFill>
                <a:latin typeface="Times New Roman" pitchFamily="18" charset="0"/>
                <a:ea typeface="Calibri"/>
                <a:cs typeface="Times New Roman" pitchFamily="18" charset="0"/>
              </a:rPr>
              <a:t>“Rethinking Education in Pakistan, Perceptions, Practices and Possibilities”, </a:t>
            </a:r>
            <a:r>
              <a:rPr lang="en-US" sz="1400" dirty="0">
                <a:solidFill>
                  <a:schemeClr val="tx1">
                    <a:lumMod val="95000"/>
                    <a:lumOff val="5000"/>
                  </a:schemeClr>
                </a:solidFill>
                <a:latin typeface="Times New Roman" pitchFamily="18" charset="0"/>
                <a:ea typeface="Calibri"/>
                <a:cs typeface="Times New Roman" pitchFamily="18" charset="0"/>
              </a:rPr>
              <a:t>(2nd ed.).</a:t>
            </a:r>
          </a:p>
          <a:p>
            <a:pPr marL="0" indent="0">
              <a:buNone/>
            </a:pPr>
            <a:r>
              <a:rPr lang="en-US" sz="1400" dirty="0" smtClean="0">
                <a:solidFill>
                  <a:schemeClr val="tx1">
                    <a:lumMod val="95000"/>
                    <a:lumOff val="5000"/>
                  </a:schemeClr>
                </a:solidFill>
                <a:latin typeface="Times New Roman" pitchFamily="18" charset="0"/>
                <a:ea typeface="Calibri"/>
                <a:cs typeface="Times New Roman" pitchFamily="18" charset="0"/>
              </a:rPr>
              <a:t>     Karachi</a:t>
            </a:r>
            <a:r>
              <a:rPr lang="en-US" sz="1400" dirty="0">
                <a:solidFill>
                  <a:schemeClr val="tx1">
                    <a:lumMod val="95000"/>
                    <a:lumOff val="5000"/>
                  </a:schemeClr>
                </a:solidFill>
                <a:latin typeface="Times New Roman" pitchFamily="18" charset="0"/>
                <a:ea typeface="Calibri"/>
                <a:cs typeface="Times New Roman" pitchFamily="18" charset="0"/>
              </a:rPr>
              <a:t>: Paramount Publishing Enterprise,(p.115</a:t>
            </a:r>
            <a:r>
              <a:rPr lang="en-US" sz="1400" dirty="0" smtClean="0">
                <a:solidFill>
                  <a:schemeClr val="tx1">
                    <a:lumMod val="95000"/>
                    <a:lumOff val="5000"/>
                  </a:schemeClr>
                </a:solidFill>
                <a:latin typeface="Times New Roman" pitchFamily="18" charset="0"/>
                <a:ea typeface="Calibri"/>
                <a:cs typeface="Times New Roman" pitchFamily="18" charset="0"/>
              </a:rPr>
              <a:t>)</a:t>
            </a:r>
          </a:p>
          <a:p>
            <a:pPr marL="0" indent="0">
              <a:buNone/>
            </a:pPr>
            <a:r>
              <a:rPr lang="en-US" sz="1600" dirty="0">
                <a:solidFill>
                  <a:schemeClr val="tx1">
                    <a:lumMod val="95000"/>
                    <a:lumOff val="5000"/>
                  </a:schemeClr>
                </a:solidFill>
                <a:latin typeface="Times New Roman" pitchFamily="18" charset="0"/>
                <a:cs typeface="Times New Roman" pitchFamily="18" charset="0"/>
              </a:rPr>
              <a:t>Wiggins, R. A. </a:t>
            </a:r>
            <a:r>
              <a:rPr lang="en-US" sz="1600" dirty="0" smtClean="0">
                <a:solidFill>
                  <a:schemeClr val="tx1">
                    <a:lumMod val="95000"/>
                    <a:lumOff val="5000"/>
                  </a:schemeClr>
                </a:solidFill>
                <a:latin typeface="Times New Roman" pitchFamily="18" charset="0"/>
                <a:cs typeface="Times New Roman" pitchFamily="18" charset="0"/>
              </a:rPr>
              <a:t> et al. (2007</a:t>
            </a:r>
            <a:r>
              <a:rPr lang="en-US" sz="1600" dirty="0">
                <a:solidFill>
                  <a:schemeClr val="tx1">
                    <a:lumMod val="95000"/>
                    <a:lumOff val="5000"/>
                  </a:schemeClr>
                </a:solidFill>
                <a:latin typeface="Times New Roman" pitchFamily="18" charset="0"/>
                <a:cs typeface="Times New Roman" pitchFamily="18" charset="0"/>
              </a:rPr>
              <a:t>). The impact of a field immersion program on pre-service </a:t>
            </a:r>
            <a:r>
              <a:rPr lang="en-US" sz="1600" dirty="0" err="1">
                <a:solidFill>
                  <a:schemeClr val="tx1">
                    <a:lumMod val="95000"/>
                    <a:lumOff val="5000"/>
                  </a:schemeClr>
                </a:solidFill>
                <a:latin typeface="Times New Roman" pitchFamily="18" charset="0"/>
                <a:cs typeface="Times New Roman" pitchFamily="18" charset="0"/>
              </a:rPr>
              <a:t>teachers’attitudes</a:t>
            </a:r>
            <a:r>
              <a:rPr lang="en-US" sz="1600" dirty="0">
                <a:solidFill>
                  <a:schemeClr val="tx1">
                    <a:lumMod val="95000"/>
                    <a:lumOff val="5000"/>
                  </a:schemeClr>
                </a:solidFill>
                <a:latin typeface="Times New Roman" pitchFamily="18" charset="0"/>
                <a:cs typeface="Times New Roman" pitchFamily="18" charset="0"/>
              </a:rPr>
              <a:t> toward teaching in culturally diverse classrooms. </a:t>
            </a:r>
            <a:r>
              <a:rPr lang="en-US" sz="1600" i="1" dirty="0">
                <a:solidFill>
                  <a:schemeClr val="tx1">
                    <a:lumMod val="95000"/>
                    <a:lumOff val="5000"/>
                  </a:schemeClr>
                </a:solidFill>
                <a:latin typeface="Times New Roman" pitchFamily="18" charset="0"/>
                <a:cs typeface="Times New Roman" pitchFamily="18" charset="0"/>
              </a:rPr>
              <a:t>Teaching and Teacher Education</a:t>
            </a:r>
            <a:r>
              <a:rPr lang="en-US" sz="1600" dirty="0">
                <a:solidFill>
                  <a:schemeClr val="tx1">
                    <a:lumMod val="95000"/>
                    <a:lumOff val="5000"/>
                  </a:schemeClr>
                </a:solidFill>
                <a:latin typeface="Times New Roman" pitchFamily="18" charset="0"/>
                <a:cs typeface="Times New Roman" pitchFamily="18" charset="0"/>
              </a:rPr>
              <a:t>(23), 653-663. Retrieved Sept 15, 2012, from http://www.monarchcenter.org/pdfs/Wiggins_07.pdf</a:t>
            </a:r>
          </a:p>
          <a:p>
            <a:pPr marL="0" indent="0">
              <a:buNone/>
            </a:pPr>
            <a:endParaRPr lang="en-US" sz="1400" dirty="0">
              <a:solidFill>
                <a:schemeClr val="tx1">
                  <a:lumMod val="95000"/>
                  <a:lumOff val="5000"/>
                </a:schemeClr>
              </a:solidFill>
              <a:latin typeface="Times New Roman" pitchFamily="18" charset="0"/>
              <a:ea typeface="Times New Roman"/>
              <a:cs typeface="Times New Roman" pitchFamily="18" charset="0"/>
            </a:endParaRPr>
          </a:p>
          <a:p>
            <a:endParaRPr lang="en-US" sz="1400" dirty="0">
              <a:solidFill>
                <a:schemeClr val="tx1">
                  <a:lumMod val="95000"/>
                  <a:lumOff val="5000"/>
                </a:schemeClr>
              </a:solidFill>
              <a:latin typeface="Times New Roman" pitchFamily="18" charset="0"/>
              <a:cs typeface="Times New Roman" pitchFamily="18" charset="0"/>
            </a:endParaRPr>
          </a:p>
          <a:p>
            <a:pPr marL="0" lvl="0" indent="0">
              <a:spcBef>
                <a:spcPts val="0"/>
              </a:spcBef>
              <a:buNone/>
            </a:pPr>
            <a:endParaRPr lang="en-US" sz="1200" dirty="0">
              <a:solidFill>
                <a:prstClr val="black"/>
              </a:solidFill>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16416379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228600"/>
            <a:ext cx="3581400" cy="2514600"/>
          </a:xfrm>
          <a:prstGeom prst="roundRect">
            <a:avLst>
              <a:gd name="adj" fmla="val 33938"/>
            </a:avLst>
          </a:prstGeom>
          <a:solidFill>
            <a:srgbClr val="FFFFFF">
              <a:shade val="85000"/>
            </a:srgbClr>
          </a:solidFill>
          <a:ln>
            <a:noFill/>
          </a:ln>
          <a:effectLst>
            <a:reflection blurRad="12700" stA="38000" endPos="28000" dist="5000" dir="5400000" sy="-100000" algn="bl" rotWithShape="0"/>
          </a:effectLst>
        </p:spPr>
      </p:pic>
      <p:sp>
        <p:nvSpPr>
          <p:cNvPr id="3" name="TextBox 2"/>
          <p:cNvSpPr txBox="1"/>
          <p:nvPr/>
        </p:nvSpPr>
        <p:spPr>
          <a:xfrm>
            <a:off x="4419600" y="533400"/>
            <a:ext cx="4343400" cy="5509200"/>
          </a:xfrm>
          <a:prstGeom prst="rect">
            <a:avLst/>
          </a:prstGeom>
          <a:noFill/>
        </p:spPr>
        <p:txBody>
          <a:bodyPr wrap="square" rtlCol="0">
            <a:spAutoFit/>
          </a:bodyPr>
          <a:lstStyle/>
          <a:p>
            <a:r>
              <a:rPr lang="en-US" sz="3200" dirty="0" smtClean="0"/>
              <a:t>Hello All:</a:t>
            </a:r>
          </a:p>
          <a:p>
            <a:pPr marL="342900" indent="-342900">
              <a:buFont typeface="Arial" pitchFamily="34" charset="0"/>
              <a:buChar char="•"/>
            </a:pPr>
            <a:r>
              <a:rPr lang="en-US" sz="2000" dirty="0" smtClean="0"/>
              <a:t>This is </a:t>
            </a:r>
            <a:r>
              <a:rPr lang="en-US" sz="4000" b="1" dirty="0" smtClean="0">
                <a:solidFill>
                  <a:srgbClr val="C00000"/>
                </a:solidFill>
                <a:latin typeface="Brush Script MT" pitchFamily="66" charset="0"/>
              </a:rPr>
              <a:t>Muhammad </a:t>
            </a:r>
            <a:r>
              <a:rPr lang="en-US" sz="4000" b="1" dirty="0" err="1" smtClean="0">
                <a:solidFill>
                  <a:srgbClr val="C00000"/>
                </a:solidFill>
                <a:latin typeface="Brush Script MT" pitchFamily="66" charset="0"/>
              </a:rPr>
              <a:t>Asim</a:t>
            </a:r>
            <a:endParaRPr lang="en-US" sz="4000" b="1" dirty="0" smtClean="0">
              <a:solidFill>
                <a:srgbClr val="C00000"/>
              </a:solidFill>
              <a:latin typeface="Brush Script MT" pitchFamily="66" charset="0"/>
            </a:endParaRPr>
          </a:p>
          <a:p>
            <a:pPr marL="457200" indent="-457200">
              <a:buFont typeface="Arial" pitchFamily="34" charset="0"/>
              <a:buChar char="•"/>
            </a:pPr>
            <a:r>
              <a:rPr lang="en-US" sz="2800" dirty="0" smtClean="0">
                <a:solidFill>
                  <a:schemeClr val="tx1">
                    <a:lumMod val="95000"/>
                    <a:lumOff val="5000"/>
                  </a:schemeClr>
                </a:solidFill>
              </a:rPr>
              <a:t>I am Lecturer in </a:t>
            </a:r>
            <a:r>
              <a:rPr lang="en-US" sz="2800" dirty="0" err="1" smtClean="0">
                <a:solidFill>
                  <a:schemeClr val="tx1">
                    <a:lumMod val="95000"/>
                    <a:lumOff val="5000"/>
                  </a:schemeClr>
                </a:solidFill>
              </a:rPr>
              <a:t>Univeristy</a:t>
            </a:r>
            <a:r>
              <a:rPr lang="en-US" sz="2800" dirty="0" smtClean="0">
                <a:solidFill>
                  <a:schemeClr val="tx1">
                    <a:lumMod val="95000"/>
                    <a:lumOff val="5000"/>
                  </a:schemeClr>
                </a:solidFill>
              </a:rPr>
              <a:t> of Karachi</a:t>
            </a:r>
          </a:p>
          <a:p>
            <a:pPr marL="457200" indent="-457200">
              <a:buFont typeface="Arial" pitchFamily="34" charset="0"/>
              <a:buChar char="•"/>
            </a:pPr>
            <a:r>
              <a:rPr lang="en-US" sz="2800" dirty="0" err="1" smtClean="0"/>
              <a:t>Ed.D</a:t>
            </a:r>
            <a:r>
              <a:rPr lang="en-US" sz="2800" dirty="0" smtClean="0"/>
              <a:t>. Student in Dowling College</a:t>
            </a:r>
          </a:p>
          <a:p>
            <a:pPr marL="457200" indent="-457200">
              <a:buFont typeface="Arial" pitchFamily="34" charset="0"/>
              <a:buChar char="•"/>
            </a:pPr>
            <a:r>
              <a:rPr lang="en-US" sz="2800" dirty="0" smtClean="0"/>
              <a:t>My All time Favorite Authors: </a:t>
            </a:r>
            <a:r>
              <a:rPr lang="en-US" sz="2800" dirty="0" err="1" smtClean="0"/>
              <a:t>Shafiq-ur-Rehman</a:t>
            </a:r>
            <a:r>
              <a:rPr lang="en-US" sz="2800" dirty="0" smtClean="0"/>
              <a:t>, </a:t>
            </a:r>
            <a:r>
              <a:rPr lang="en-US" sz="2800" dirty="0" err="1" smtClean="0"/>
              <a:t>Ibn</a:t>
            </a:r>
            <a:r>
              <a:rPr lang="en-US" sz="2800" dirty="0" smtClean="0"/>
              <a:t>-e-Safi, Khan </a:t>
            </a:r>
            <a:r>
              <a:rPr lang="en-US" sz="2800" dirty="0" err="1" smtClean="0"/>
              <a:t>Asif</a:t>
            </a:r>
            <a:r>
              <a:rPr lang="en-US" sz="2800" dirty="0" smtClean="0"/>
              <a:t> Khan, Khalil Gibran  </a:t>
            </a:r>
            <a:r>
              <a:rPr lang="en-US" sz="2800" dirty="0" err="1" smtClean="0"/>
              <a:t>Michale</a:t>
            </a:r>
            <a:r>
              <a:rPr lang="en-US" sz="2800" dirty="0" smtClean="0"/>
              <a:t> </a:t>
            </a:r>
            <a:r>
              <a:rPr lang="en-US" sz="2800" dirty="0" err="1" smtClean="0"/>
              <a:t>Fullan</a:t>
            </a:r>
            <a:r>
              <a:rPr lang="en-US" sz="2800" dirty="0" smtClean="0"/>
              <a:t> and </a:t>
            </a:r>
            <a:r>
              <a:rPr lang="en-US" sz="2800" dirty="0" err="1" smtClean="0"/>
              <a:t>Serjevioni</a:t>
            </a:r>
            <a:endParaRPr lang="en-US" sz="2800" dirty="0"/>
          </a:p>
        </p:txBody>
      </p:sp>
      <p:sp>
        <p:nvSpPr>
          <p:cNvPr id="6" name="TextBox 5"/>
          <p:cNvSpPr txBox="1"/>
          <p:nvPr/>
        </p:nvSpPr>
        <p:spPr>
          <a:xfrm>
            <a:off x="381000" y="3200400"/>
            <a:ext cx="3733800" cy="3323987"/>
          </a:xfrm>
          <a:prstGeom prst="rect">
            <a:avLst/>
          </a:prstGeom>
          <a:noFill/>
        </p:spPr>
        <p:txBody>
          <a:bodyPr wrap="square" rtlCol="0">
            <a:spAutoFit/>
          </a:bodyPr>
          <a:lstStyle/>
          <a:p>
            <a:pPr algn="just"/>
            <a:r>
              <a:rPr lang="en-US" sz="2400" b="1" dirty="0" smtClean="0"/>
              <a:t>I have learned silence from the talkative, toleration from the intolerant, and kindness from the unkind; yet, strange, I am ungrateful to those teachers.</a:t>
            </a:r>
          </a:p>
          <a:p>
            <a:pPr algn="just"/>
            <a:r>
              <a:rPr lang="en-US" sz="2400" b="1" dirty="0" smtClean="0"/>
              <a:t>Khalil Gibran</a:t>
            </a:r>
          </a:p>
          <a:p>
            <a:endParaRPr lang="en-US" dirty="0" smtClean="0"/>
          </a:p>
        </p:txBody>
      </p:sp>
    </p:spTree>
    <p:extLst>
      <p:ext uri="{BB962C8B-B14F-4D97-AF65-F5344CB8AC3E}">
        <p14:creationId xmlns:p14="http://schemas.microsoft.com/office/powerpoint/2010/main" val="357910511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76400" y="381000"/>
            <a:ext cx="4953000" cy="1015663"/>
          </a:xfrm>
          <a:prstGeom prst="rect">
            <a:avLst/>
          </a:prstGeom>
          <a:noFill/>
        </p:spPr>
        <p:txBody>
          <a:bodyPr wrap="square" lIns="91440" tIns="45720" rIns="91440" bIns="45720">
            <a:spAutoFit/>
          </a:bodyPr>
          <a:lstStyle/>
          <a:p>
            <a:pPr algn="ctr"/>
            <a:r>
              <a:rPr lang="en-US" sz="6000" b="1" dirty="0" smtClean="0">
                <a:ln w="10541" cmpd="sng">
                  <a:solidFill>
                    <a:srgbClr val="7D7D7D">
                      <a:tint val="100000"/>
                      <a:shade val="100000"/>
                      <a:satMod val="110000"/>
                    </a:srgbClr>
                  </a:solidFill>
                  <a:prstDash val="solid"/>
                </a:ln>
                <a:solidFill>
                  <a:srgbClr val="FF0000"/>
                </a:solidFill>
              </a:rPr>
              <a:t>The venture</a:t>
            </a:r>
            <a:endParaRPr lang="en-US" sz="6000" b="1" dirty="0">
              <a:ln w="10541" cmpd="sng">
                <a:solidFill>
                  <a:srgbClr val="7D7D7D">
                    <a:tint val="100000"/>
                    <a:shade val="100000"/>
                    <a:satMod val="110000"/>
                  </a:srgbClr>
                </a:solidFill>
                <a:prstDash val="solid"/>
              </a:ln>
              <a:solidFill>
                <a:srgbClr val="FF0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4727" y="185121"/>
            <a:ext cx="1168273" cy="1211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457200" y="1600200"/>
            <a:ext cx="8305800" cy="4524315"/>
          </a:xfrm>
          <a:prstGeom prst="rect">
            <a:avLst/>
          </a:prstGeom>
        </p:spPr>
        <p:txBody>
          <a:bodyPr wrap="square">
            <a:spAutoFit/>
          </a:bodyPr>
          <a:lstStyle/>
          <a:p>
            <a:r>
              <a:rPr lang="en-US" sz="3200" dirty="0" smtClean="0">
                <a:solidFill>
                  <a:prstClr val="black"/>
                </a:solidFill>
                <a:latin typeface="Times New Roman" pitchFamily="18" charset="0"/>
                <a:cs typeface="Times New Roman" pitchFamily="18" charset="0"/>
              </a:rPr>
              <a:t>My Website link is:</a:t>
            </a:r>
          </a:p>
          <a:p>
            <a:r>
              <a:rPr lang="en-US" sz="3200" dirty="0" smtClean="0">
                <a:solidFill>
                  <a:prstClr val="black"/>
                </a:solidFill>
                <a:latin typeface="Times New Roman" pitchFamily="18" charset="0"/>
                <a:cs typeface="Times New Roman" pitchFamily="18" charset="0"/>
                <a:hlinkClick r:id="rId4"/>
              </a:rPr>
              <a:t>http://muhammadasim--adowlingscholar.yolasite.com</a:t>
            </a:r>
            <a:endParaRPr lang="en-US" sz="3200" dirty="0" smtClean="0">
              <a:solidFill>
                <a:prstClr val="black"/>
              </a:solidFill>
              <a:latin typeface="Times New Roman" pitchFamily="18" charset="0"/>
              <a:cs typeface="Times New Roman" pitchFamily="18" charset="0"/>
            </a:endParaRPr>
          </a:p>
          <a:p>
            <a:endParaRPr lang="en-US" sz="3200" dirty="0">
              <a:solidFill>
                <a:prstClr val="black"/>
              </a:solidFill>
              <a:latin typeface="Times New Roman" pitchFamily="18" charset="0"/>
              <a:cs typeface="Times New Roman" pitchFamily="18" charset="0"/>
            </a:endParaRPr>
          </a:p>
          <a:p>
            <a:r>
              <a:rPr lang="en-US" sz="3200" dirty="0" smtClean="0">
                <a:solidFill>
                  <a:prstClr val="black"/>
                </a:solidFill>
                <a:latin typeface="Times New Roman" pitchFamily="18" charset="0"/>
                <a:cs typeface="Times New Roman" pitchFamily="18" charset="0"/>
              </a:rPr>
              <a:t>The Link of my conference Paper is:</a:t>
            </a:r>
          </a:p>
          <a:p>
            <a:r>
              <a:rPr lang="en-US" sz="3200" dirty="0" smtClean="0">
                <a:solidFill>
                  <a:prstClr val="black"/>
                </a:solidFill>
                <a:latin typeface="Times New Roman" pitchFamily="18" charset="0"/>
                <a:cs typeface="Times New Roman" pitchFamily="18" charset="0"/>
                <a:hlinkClick r:id="rId5"/>
              </a:rPr>
              <a:t>http://www.inter-disciplinary.net/at-the-interface/diversity-recognition/multiculturalism-conflict-and-belonging/call-for-papers/</a:t>
            </a:r>
            <a:endParaRPr lang="en-US" sz="3200" dirty="0" smtClean="0">
              <a:solidFill>
                <a:prstClr val="black"/>
              </a:solidFill>
              <a:latin typeface="Times New Roman" pitchFamily="18" charset="0"/>
              <a:cs typeface="Times New Roman" pitchFamily="18" charset="0"/>
            </a:endParaRPr>
          </a:p>
          <a:p>
            <a:endParaRPr lang="en-US" sz="3200"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1780131899"/>
      </p:ext>
    </p:extLst>
  </p:cSld>
  <p:clrMapOvr>
    <a:masterClrMapping/>
  </p:clrMapOvr>
  <p:transition spd="slow">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6912" y="152400"/>
            <a:ext cx="5133975" cy="160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66083" y="243776"/>
            <a:ext cx="1543629" cy="94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ounded Rectangle 4"/>
          <p:cNvSpPr/>
          <p:nvPr/>
        </p:nvSpPr>
        <p:spPr>
          <a:xfrm>
            <a:off x="2514600" y="3200400"/>
            <a:ext cx="4038600" cy="7620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6" name="TextBox 5"/>
          <p:cNvSpPr txBox="1"/>
          <p:nvPr/>
        </p:nvSpPr>
        <p:spPr>
          <a:xfrm>
            <a:off x="2514600" y="3316069"/>
            <a:ext cx="4267200" cy="646331"/>
          </a:xfrm>
          <a:prstGeom prst="rect">
            <a:avLst/>
          </a:prstGeom>
          <a:noFill/>
        </p:spPr>
        <p:txBody>
          <a:bodyPr wrap="square" rtlCol="0">
            <a:spAutoFit/>
          </a:bodyPr>
          <a:lstStyle/>
          <a:p>
            <a:r>
              <a:rPr lang="en-US" sz="3600" dirty="0" smtClean="0">
                <a:latin typeface="Times New Roman" pitchFamily="18" charset="0"/>
                <a:cs typeface="Times New Roman" pitchFamily="18" charset="0"/>
              </a:rPr>
              <a:t>Big Idea of Research</a:t>
            </a:r>
            <a:endParaRPr lang="en-US" sz="3600" dirty="0">
              <a:latin typeface="Times New Roman" pitchFamily="18" charset="0"/>
              <a:cs typeface="Times New Roman" pitchFamily="18" charset="0"/>
            </a:endParaRPr>
          </a:p>
        </p:txBody>
      </p:sp>
      <p:grpSp>
        <p:nvGrpSpPr>
          <p:cNvPr id="7" name="Group 6"/>
          <p:cNvGrpSpPr/>
          <p:nvPr/>
        </p:nvGrpSpPr>
        <p:grpSpPr>
          <a:xfrm>
            <a:off x="2667000" y="1696134"/>
            <a:ext cx="3581400" cy="646331"/>
            <a:chOff x="2743200" y="1696134"/>
            <a:chExt cx="3657600" cy="646331"/>
          </a:xfrm>
        </p:grpSpPr>
        <p:sp>
          <p:nvSpPr>
            <p:cNvPr id="9" name="Rounded Rectangle 8"/>
            <p:cNvSpPr/>
            <p:nvPr/>
          </p:nvSpPr>
          <p:spPr>
            <a:xfrm>
              <a:off x="2743200" y="1696134"/>
              <a:ext cx="3581400" cy="646331"/>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10" name="TextBox 9"/>
            <p:cNvSpPr txBox="1"/>
            <p:nvPr/>
          </p:nvSpPr>
          <p:spPr>
            <a:xfrm>
              <a:off x="2910384" y="1696134"/>
              <a:ext cx="3490416" cy="573881"/>
            </a:xfrm>
            <a:prstGeom prst="rect">
              <a:avLst/>
            </a:prstGeom>
            <a:noFill/>
          </p:spPr>
          <p:txBody>
            <a:bodyPr wrap="square" rtlCol="0">
              <a:spAutoFit/>
            </a:bodyPr>
            <a:lstStyle/>
            <a:p>
              <a:r>
                <a:rPr lang="en-US" sz="3600" dirty="0" smtClean="0">
                  <a:latin typeface="Times New Roman" pitchFamily="18" charset="0"/>
                  <a:cs typeface="Times New Roman" pitchFamily="18" charset="0"/>
                </a:rPr>
                <a:t>Multiculturalism</a:t>
              </a:r>
            </a:p>
          </p:txBody>
        </p:sp>
      </p:grpSp>
      <p:sp>
        <p:nvSpPr>
          <p:cNvPr id="8" name="Rounded Rectangle 7"/>
          <p:cNvSpPr/>
          <p:nvPr/>
        </p:nvSpPr>
        <p:spPr>
          <a:xfrm>
            <a:off x="381000" y="5029200"/>
            <a:ext cx="3505200" cy="121920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just"/>
            <a:r>
              <a:rPr lang="en-US" sz="2800" dirty="0" smtClean="0">
                <a:latin typeface="Times New Roman" pitchFamily="18" charset="0"/>
                <a:cs typeface="Times New Roman" pitchFamily="18" charset="0"/>
              </a:rPr>
              <a:t>Instructional Leadership Style in University of Karachi</a:t>
            </a:r>
            <a:endParaRPr lang="en-US" sz="2800" dirty="0">
              <a:latin typeface="Times New Roman" pitchFamily="18" charset="0"/>
              <a:cs typeface="Times New Roman" pitchFamily="18" charset="0"/>
            </a:endParaRPr>
          </a:p>
        </p:txBody>
      </p:sp>
      <p:sp>
        <p:nvSpPr>
          <p:cNvPr id="14" name="Rounded Rectangle 13"/>
          <p:cNvSpPr/>
          <p:nvPr/>
        </p:nvSpPr>
        <p:spPr>
          <a:xfrm>
            <a:off x="5181600" y="5047396"/>
            <a:ext cx="3581400" cy="120100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2800" dirty="0" smtClean="0">
                <a:latin typeface="Times New Roman" pitchFamily="18" charset="0"/>
                <a:cs typeface="Times New Roman" pitchFamily="18" charset="0"/>
              </a:rPr>
              <a:t>Department of Teacher Education in </a:t>
            </a:r>
            <a:r>
              <a:rPr lang="en-US" sz="2800" dirty="0" err="1" smtClean="0">
                <a:latin typeface="Times New Roman" pitchFamily="18" charset="0"/>
                <a:cs typeface="Times New Roman" pitchFamily="18" charset="0"/>
              </a:rPr>
              <a:t>UoK</a:t>
            </a:r>
            <a:endParaRPr lang="en-US" sz="2800" dirty="0">
              <a:latin typeface="Times New Roman" pitchFamily="18" charset="0"/>
              <a:cs typeface="Times New Roman" pitchFamily="18" charset="0"/>
            </a:endParaRPr>
          </a:p>
        </p:txBody>
      </p:sp>
      <p:sp>
        <p:nvSpPr>
          <p:cNvPr id="11" name="Up Arrow 10"/>
          <p:cNvSpPr/>
          <p:nvPr/>
        </p:nvSpPr>
        <p:spPr>
          <a:xfrm flipH="1">
            <a:off x="2819400" y="4038600"/>
            <a:ext cx="259081" cy="990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Up Arrow 15"/>
          <p:cNvSpPr/>
          <p:nvPr/>
        </p:nvSpPr>
        <p:spPr>
          <a:xfrm flipH="1">
            <a:off x="6118859" y="4038600"/>
            <a:ext cx="259081" cy="990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Up Arrow 16"/>
          <p:cNvSpPr/>
          <p:nvPr/>
        </p:nvSpPr>
        <p:spPr>
          <a:xfrm flipV="1">
            <a:off x="4372833" y="2342464"/>
            <a:ext cx="351567" cy="85793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Bent Arrow 14"/>
          <p:cNvSpPr/>
          <p:nvPr/>
        </p:nvSpPr>
        <p:spPr>
          <a:xfrm>
            <a:off x="1219200" y="1755776"/>
            <a:ext cx="1295400" cy="2786376"/>
          </a:xfrm>
          <a:prstGeom prst="bentArrow">
            <a:avLst>
              <a:gd name="adj1" fmla="val 8144"/>
              <a:gd name="adj2" fmla="val 19732"/>
              <a:gd name="adj3" fmla="val 17625"/>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 name="Bent Arrow 19"/>
          <p:cNvSpPr/>
          <p:nvPr/>
        </p:nvSpPr>
        <p:spPr>
          <a:xfrm flipH="1">
            <a:off x="6271986" y="1755775"/>
            <a:ext cx="1424941" cy="3197006"/>
          </a:xfrm>
          <a:prstGeom prst="bentArrow">
            <a:avLst>
              <a:gd name="adj1" fmla="val 6802"/>
              <a:gd name="adj2" fmla="val 18296"/>
              <a:gd name="adj3" fmla="val 25000"/>
              <a:gd name="adj4" fmla="val 5620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Left-Right Arrow 18"/>
          <p:cNvSpPr/>
          <p:nvPr/>
        </p:nvSpPr>
        <p:spPr>
          <a:xfrm>
            <a:off x="3886200" y="5486400"/>
            <a:ext cx="1295400" cy="198119"/>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Up Arrow 23"/>
          <p:cNvSpPr/>
          <p:nvPr/>
        </p:nvSpPr>
        <p:spPr>
          <a:xfrm flipV="1">
            <a:off x="1143000" y="4094844"/>
            <a:ext cx="304800" cy="857935"/>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04839" y="4177418"/>
            <a:ext cx="384175" cy="896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8438698"/>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57200"/>
            <a:ext cx="5133975" cy="792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03162" y="304800"/>
            <a:ext cx="1547813" cy="944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224978" y="1837439"/>
            <a:ext cx="8610600" cy="4493538"/>
          </a:xfrm>
          <a:prstGeom prst="rect">
            <a:avLst/>
          </a:prstGeom>
          <a:noFill/>
        </p:spPr>
        <p:txBody>
          <a:bodyPr wrap="square" rtlCol="0">
            <a:spAutoFit/>
          </a:bodyPr>
          <a:lstStyle/>
          <a:p>
            <a:pPr algn="just"/>
            <a:r>
              <a:rPr lang="en-US" sz="2200" dirty="0">
                <a:latin typeface="Times New Roman" pitchFamily="18" charset="0"/>
                <a:cs typeface="Times New Roman" pitchFamily="18" charset="0"/>
              </a:rPr>
              <a:t>The researcher investigates about the role of successful teacher as instructional leader to accommodate multiculturalism among students in 04 years B.Ed. Program in Teacher Education Department, University of Karachi (</a:t>
            </a:r>
            <a:r>
              <a:rPr lang="en-US" sz="2200" dirty="0" err="1">
                <a:latin typeface="Times New Roman" pitchFamily="18" charset="0"/>
                <a:cs typeface="Times New Roman" pitchFamily="18" charset="0"/>
              </a:rPr>
              <a:t>UoK</a:t>
            </a:r>
            <a:r>
              <a:rPr lang="en-US" sz="2200" dirty="0">
                <a:latin typeface="Times New Roman" pitchFamily="18" charset="0"/>
                <a:cs typeface="Times New Roman" pitchFamily="18" charset="0"/>
              </a:rPr>
              <a:t>), Pakistan. This is a mixed method research in which </a:t>
            </a:r>
            <a:r>
              <a:rPr lang="en-US" sz="2200" dirty="0" err="1">
                <a:latin typeface="Times New Roman" pitchFamily="18" charset="0"/>
                <a:cs typeface="Times New Roman" pitchFamily="18" charset="0"/>
              </a:rPr>
              <a:t>UoK</a:t>
            </a:r>
            <a:r>
              <a:rPr lang="en-US" sz="2200" dirty="0">
                <a:latin typeface="Times New Roman" pitchFamily="18" charset="0"/>
                <a:cs typeface="Times New Roman" pitchFamily="18" charset="0"/>
              </a:rPr>
              <a:t> would be considered as Universe. An adequate number (n=30) of teacher and students would be selected with equal proportion of gender as sample. Interview, classroom observation, teacher planning log and students exam score would be analyzed through t-test quantitatively and Macro theme method qualitatively. Findings would report about the strengths</a:t>
            </a:r>
            <a:r>
              <a:rPr lang="en-US" sz="2200">
                <a:latin typeface="Times New Roman" pitchFamily="18" charset="0"/>
                <a:cs typeface="Times New Roman" pitchFamily="18" charset="0"/>
              </a:rPr>
              <a:t>, </a:t>
            </a:r>
            <a:r>
              <a:rPr lang="en-US" sz="2200" smtClean="0">
                <a:latin typeface="Times New Roman" pitchFamily="18" charset="0"/>
                <a:cs typeface="Times New Roman" pitchFamily="18" charset="0"/>
              </a:rPr>
              <a:t>opportunities, dilemmas </a:t>
            </a:r>
            <a:r>
              <a:rPr lang="en-US" sz="2200" dirty="0">
                <a:latin typeface="Times New Roman" pitchFamily="18" charset="0"/>
                <a:cs typeface="Times New Roman" pitchFamily="18" charset="0"/>
              </a:rPr>
              <a:t>of multiculturalism and its relationship with instructional leadership style in the context of Pakistan. Finally, this research may be helpful for educators and researchers to understand about multiculturalism and its dynamics in Pakistan.</a:t>
            </a:r>
          </a:p>
        </p:txBody>
      </p:sp>
      <p:sp>
        <p:nvSpPr>
          <p:cNvPr id="7" name="TextBox 6"/>
          <p:cNvSpPr txBox="1"/>
          <p:nvPr/>
        </p:nvSpPr>
        <p:spPr>
          <a:xfrm>
            <a:off x="2590801" y="1143000"/>
            <a:ext cx="3276599" cy="707886"/>
          </a:xfrm>
          <a:prstGeom prst="rect">
            <a:avLst/>
          </a:prstGeom>
          <a:noFill/>
        </p:spPr>
        <p:txBody>
          <a:bodyPr wrap="square" rtlCol="0">
            <a:spAutoFit/>
          </a:bodyPr>
          <a:lstStyle/>
          <a:p>
            <a:pPr algn="ctr"/>
            <a:r>
              <a:rPr lang="en-US" sz="4000" b="1" dirty="0" smtClean="0">
                <a:solidFill>
                  <a:srgbClr val="C00000"/>
                </a:solidFill>
                <a:latin typeface="Times New Roman" pitchFamily="18" charset="0"/>
                <a:cs typeface="Times New Roman" pitchFamily="18" charset="0"/>
              </a:rPr>
              <a:t>Abstract</a:t>
            </a:r>
            <a:endParaRPr lang="en-US" sz="4000"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72770773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09800" y="152400"/>
            <a:ext cx="4953000" cy="1015663"/>
          </a:xfrm>
          <a:prstGeom prst="rect">
            <a:avLst/>
          </a:prstGeom>
          <a:noFill/>
        </p:spPr>
        <p:txBody>
          <a:bodyPr wrap="square" lIns="91440" tIns="45720" rIns="91440" bIns="45720">
            <a:spAutoFit/>
          </a:bodyPr>
          <a:lstStyle/>
          <a:p>
            <a:pPr algn="ctr"/>
            <a:r>
              <a:rPr lang="en-US" sz="6000" b="1" dirty="0">
                <a:ln w="10541" cmpd="sng">
                  <a:solidFill>
                    <a:srgbClr val="7D7D7D">
                      <a:tint val="100000"/>
                      <a:shade val="100000"/>
                      <a:satMod val="110000"/>
                    </a:srgbClr>
                  </a:solidFill>
                  <a:prstDash val="solid"/>
                </a:ln>
                <a:solidFill>
                  <a:srgbClr val="FF0000"/>
                </a:solidFill>
              </a:rPr>
              <a:t>The venture</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219200"/>
            <a:ext cx="3306535" cy="3428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04800" y="4889956"/>
            <a:ext cx="4800600" cy="738664"/>
          </a:xfrm>
          <a:prstGeom prst="rect">
            <a:avLst/>
          </a:prstGeom>
        </p:spPr>
        <p:txBody>
          <a:bodyPr wrap="square">
            <a:spAutoFit/>
          </a:bodyPr>
          <a:lstStyle/>
          <a:p>
            <a:endParaRPr lang="en-US" sz="1400" dirty="0">
              <a:solidFill>
                <a:prstClr val="black"/>
              </a:solidFill>
            </a:endParaRPr>
          </a:p>
          <a:p>
            <a:endParaRPr lang="en-US" sz="1400" dirty="0" smtClean="0">
              <a:solidFill>
                <a:prstClr val="black"/>
              </a:solidFill>
            </a:endParaRPr>
          </a:p>
          <a:p>
            <a:endParaRPr lang="en-US" sz="1400" dirty="0">
              <a:solidFill>
                <a:prstClr val="black"/>
              </a:solidFill>
            </a:endParaRPr>
          </a:p>
        </p:txBody>
      </p:sp>
      <p:sp>
        <p:nvSpPr>
          <p:cNvPr id="3" name="Rectangle 2"/>
          <p:cNvSpPr/>
          <p:nvPr/>
        </p:nvSpPr>
        <p:spPr>
          <a:xfrm>
            <a:off x="304800" y="1219200"/>
            <a:ext cx="5334000" cy="1815882"/>
          </a:xfrm>
          <a:prstGeom prst="rect">
            <a:avLst/>
          </a:prstGeom>
        </p:spPr>
        <p:txBody>
          <a:bodyPr wrap="square">
            <a:spAutoFit/>
          </a:bodyPr>
          <a:lstStyle/>
          <a:p>
            <a:pPr algn="just"/>
            <a:r>
              <a:rPr lang="en-US" sz="2000" dirty="0" smtClean="0">
                <a:latin typeface="Times New Roman" pitchFamily="18" charset="0"/>
                <a:cs typeface="Times New Roman" pitchFamily="18" charset="0"/>
              </a:rPr>
              <a:t>“Multicultural education is an approach to teaching and learning that is based on democratic values that affirm cultural pluralism within culturally diverse societies in an interdependent world.”( </a:t>
            </a:r>
            <a:r>
              <a:rPr lang="en-US" sz="2000" dirty="0" err="1" smtClean="0">
                <a:latin typeface="Times New Roman" pitchFamily="18" charset="0"/>
                <a:cs typeface="Times New Roman" pitchFamily="18" charset="0"/>
              </a:rPr>
              <a:t>Amenv</a:t>
            </a:r>
            <a:r>
              <a:rPr lang="en-US" sz="2000" dirty="0" smtClean="0">
                <a:latin typeface="Times New Roman" pitchFamily="18" charset="0"/>
                <a:cs typeface="Times New Roman" pitchFamily="18" charset="0"/>
              </a:rPr>
              <a:t>, </a:t>
            </a:r>
            <a:r>
              <a:rPr lang="en-US" sz="2000" dirty="0" err="1" smtClean="0">
                <a:latin typeface="Times New Roman" pitchFamily="18" charset="0"/>
                <a:cs typeface="Times New Roman" pitchFamily="18" charset="0"/>
              </a:rPr>
              <a:t>n.d</a:t>
            </a:r>
            <a:r>
              <a:rPr lang="en-US" sz="2000" dirty="0" smtClean="0">
                <a:latin typeface="Times New Roman" pitchFamily="18" charset="0"/>
                <a:cs typeface="Times New Roman" pitchFamily="18" charset="0"/>
              </a:rPr>
              <a:t>)</a:t>
            </a:r>
          </a:p>
          <a:p>
            <a:pPr algn="just"/>
            <a:endParaRPr lang="en-US" sz="1200" dirty="0">
              <a:latin typeface="Times New Roman" pitchFamily="18" charset="0"/>
              <a:cs typeface="Times New Roman" pitchFamily="18" charset="0"/>
            </a:endParaRPr>
          </a:p>
        </p:txBody>
      </p:sp>
      <p:sp>
        <p:nvSpPr>
          <p:cNvPr id="10" name="Rectangle 9">
            <a:hlinkClick r:id="rId4"/>
          </p:cNvPr>
          <p:cNvSpPr/>
          <p:nvPr/>
        </p:nvSpPr>
        <p:spPr>
          <a:xfrm>
            <a:off x="703942" y="6019800"/>
            <a:ext cx="4724401" cy="369332"/>
          </a:xfrm>
          <a:prstGeom prst="rect">
            <a:avLst/>
          </a:prstGeom>
        </p:spPr>
        <p:txBody>
          <a:bodyPr wrap="square">
            <a:spAutoFit/>
          </a:bodyPr>
          <a:lstStyle/>
          <a:p>
            <a:r>
              <a:rPr lang="en-US" dirty="0" smtClean="0">
                <a:hlinkClick r:id="rId4"/>
              </a:rPr>
              <a:t>/</a:t>
            </a:r>
            <a:endParaRPr lang="en-US" dirty="0"/>
          </a:p>
        </p:txBody>
      </p:sp>
      <p:sp>
        <p:nvSpPr>
          <p:cNvPr id="17" name="Rectangle 16"/>
          <p:cNvSpPr/>
          <p:nvPr/>
        </p:nvSpPr>
        <p:spPr>
          <a:xfrm>
            <a:off x="430316" y="3005078"/>
            <a:ext cx="5208484" cy="2862322"/>
          </a:xfrm>
          <a:prstGeom prst="rect">
            <a:avLst/>
          </a:prstGeom>
        </p:spPr>
        <p:txBody>
          <a:bodyPr wrap="square" anchor="ctr">
            <a:spAutoFit/>
          </a:bodyPr>
          <a:lstStyle/>
          <a:p>
            <a:pPr algn="just"/>
            <a:r>
              <a:rPr lang="en-US" sz="2000" dirty="0" smtClean="0">
                <a:latin typeface="Times New Roman" pitchFamily="18" charset="0"/>
                <a:cs typeface="Times New Roman" pitchFamily="18" charset="0"/>
              </a:rPr>
              <a:t>Mughal (2012) cites De vita (2001)  from the perspective of Higher education in Pakistan as:  </a:t>
            </a:r>
          </a:p>
          <a:p>
            <a:pPr algn="just"/>
            <a:r>
              <a:rPr lang="en-US" sz="2000" b="0" i="0" u="none" strike="noStrike" baseline="0" dirty="0" smtClean="0">
                <a:solidFill>
                  <a:srgbClr val="000000"/>
                </a:solidFill>
                <a:latin typeface="Times New Roman" pitchFamily="18" charset="0"/>
                <a:cs typeface="Times New Roman" pitchFamily="18" charset="0"/>
              </a:rPr>
              <a:t>“</a:t>
            </a:r>
            <a:r>
              <a:rPr lang="en-US" sz="2000" b="0" i="0" u="none" strike="noStrike" dirty="0" smtClean="0">
                <a:solidFill>
                  <a:srgbClr val="000000"/>
                </a:solidFill>
                <a:latin typeface="Times New Roman" pitchFamily="18" charset="0"/>
                <a:cs typeface="Times New Roman" pitchFamily="18" charset="0"/>
              </a:rPr>
              <a:t> </a:t>
            </a:r>
            <a:r>
              <a:rPr lang="en-US" sz="2000" b="0" i="0" u="none" strike="noStrike" baseline="0" dirty="0" smtClean="0">
                <a:solidFill>
                  <a:srgbClr val="000000"/>
                </a:solidFill>
                <a:latin typeface="Times New Roman" pitchFamily="18" charset="0"/>
                <a:cs typeface="Times New Roman" pitchFamily="18" charset="0"/>
              </a:rPr>
              <a:t>academics may consistently find it difficult to engage students in experiential learning activities when the group composition is multicultural. …Therefore, prior knowledge on cultural variations in action learning sets may help educators avoid any consequent affect on the quality of the learning outcome.</a:t>
            </a: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2042924095"/>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209800" y="152400"/>
            <a:ext cx="4953000" cy="1015663"/>
          </a:xfrm>
          <a:prstGeom prst="rect">
            <a:avLst/>
          </a:prstGeom>
          <a:noFill/>
        </p:spPr>
        <p:txBody>
          <a:bodyPr wrap="square" lIns="91440" tIns="45720" rIns="91440" bIns="45720">
            <a:spAutoFit/>
          </a:bodyPr>
          <a:lstStyle/>
          <a:p>
            <a:pPr algn="ctr"/>
            <a:r>
              <a:rPr lang="en-US" sz="6000" b="1" dirty="0">
                <a:ln w="10541" cmpd="sng">
                  <a:solidFill>
                    <a:srgbClr val="7D7D7D">
                      <a:tint val="100000"/>
                      <a:shade val="100000"/>
                      <a:satMod val="110000"/>
                    </a:srgbClr>
                  </a:solidFill>
                  <a:prstDash val="solid"/>
                </a:ln>
                <a:solidFill>
                  <a:srgbClr val="FF0000"/>
                </a:solidFill>
              </a:rPr>
              <a:t>The venture</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219200"/>
            <a:ext cx="3306535" cy="3428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04800" y="4889956"/>
            <a:ext cx="4800600" cy="738664"/>
          </a:xfrm>
          <a:prstGeom prst="rect">
            <a:avLst/>
          </a:prstGeom>
        </p:spPr>
        <p:txBody>
          <a:bodyPr wrap="square">
            <a:spAutoFit/>
          </a:bodyPr>
          <a:lstStyle/>
          <a:p>
            <a:endParaRPr lang="en-US" sz="1400" dirty="0">
              <a:solidFill>
                <a:prstClr val="black"/>
              </a:solidFill>
            </a:endParaRPr>
          </a:p>
          <a:p>
            <a:endParaRPr lang="en-US" sz="1400" dirty="0" smtClean="0">
              <a:solidFill>
                <a:prstClr val="black"/>
              </a:solidFill>
            </a:endParaRPr>
          </a:p>
          <a:p>
            <a:endParaRPr lang="en-US" sz="1400" dirty="0">
              <a:solidFill>
                <a:prstClr val="black"/>
              </a:solidFill>
            </a:endParaRPr>
          </a:p>
        </p:txBody>
      </p:sp>
      <p:sp>
        <p:nvSpPr>
          <p:cNvPr id="10" name="Rectangle 9">
            <a:hlinkClick r:id="rId4"/>
          </p:cNvPr>
          <p:cNvSpPr/>
          <p:nvPr/>
        </p:nvSpPr>
        <p:spPr>
          <a:xfrm>
            <a:off x="703942" y="6019800"/>
            <a:ext cx="4724401" cy="369332"/>
          </a:xfrm>
          <a:prstGeom prst="rect">
            <a:avLst/>
          </a:prstGeom>
        </p:spPr>
        <p:txBody>
          <a:bodyPr wrap="square">
            <a:spAutoFit/>
          </a:bodyPr>
          <a:lstStyle/>
          <a:p>
            <a:r>
              <a:rPr lang="en-US" dirty="0" smtClean="0">
                <a:hlinkClick r:id="rId4"/>
              </a:rPr>
              <a:t>/</a:t>
            </a:r>
            <a:endParaRPr lang="en-US" dirty="0"/>
          </a:p>
        </p:txBody>
      </p:sp>
      <p:sp>
        <p:nvSpPr>
          <p:cNvPr id="17" name="Rectangle 16"/>
          <p:cNvSpPr/>
          <p:nvPr/>
        </p:nvSpPr>
        <p:spPr>
          <a:xfrm>
            <a:off x="367558" y="973753"/>
            <a:ext cx="5208484" cy="5139869"/>
          </a:xfrm>
          <a:prstGeom prst="rect">
            <a:avLst/>
          </a:prstGeom>
        </p:spPr>
        <p:txBody>
          <a:bodyPr wrap="square" anchor="ctr">
            <a:spAutoFit/>
          </a:bodyPr>
          <a:lstStyle/>
          <a:p>
            <a:pPr algn="just"/>
            <a:r>
              <a:rPr lang="en-US" sz="2400" dirty="0" smtClean="0">
                <a:latin typeface="Times New Roman" pitchFamily="18" charset="0"/>
                <a:cs typeface="Times New Roman" pitchFamily="18" charset="0"/>
              </a:rPr>
              <a:t>A Successful Teacher as Instructional Leader in Multicultural classroom is involved in:</a:t>
            </a:r>
          </a:p>
          <a:p>
            <a:pPr algn="just"/>
            <a:r>
              <a:rPr lang="en-US" sz="2400" dirty="0" smtClean="0">
                <a:latin typeface="Times New Roman" pitchFamily="18" charset="0"/>
                <a:cs typeface="Times New Roman" pitchFamily="18" charset="0"/>
              </a:rPr>
              <a:t>“</a:t>
            </a:r>
            <a:r>
              <a:rPr lang="en-US" sz="3200" dirty="0" smtClean="0">
                <a:latin typeface="Times New Roman" pitchFamily="18" charset="0"/>
                <a:cs typeface="Times New Roman" pitchFamily="18" charset="0"/>
              </a:rPr>
              <a:t>A </a:t>
            </a:r>
            <a:r>
              <a:rPr lang="en-US" sz="3200" dirty="0">
                <a:latin typeface="Times New Roman" pitchFamily="18" charset="0"/>
                <a:cs typeface="Times New Roman" pitchFamily="18" charset="0"/>
              </a:rPr>
              <a:t>collaborative practice of</a:t>
            </a:r>
          </a:p>
          <a:p>
            <a:pPr algn="just"/>
            <a:r>
              <a:rPr lang="en-US" sz="3200" dirty="0">
                <a:latin typeface="Times New Roman" pitchFamily="18" charset="0"/>
                <a:cs typeface="Times New Roman" pitchFamily="18" charset="0"/>
              </a:rPr>
              <a:t>teaching which includes coaching, reflection, group investigation of data, </a:t>
            </a:r>
            <a:r>
              <a:rPr lang="en-US" sz="3200" dirty="0" smtClean="0">
                <a:latin typeface="Times New Roman" pitchFamily="18" charset="0"/>
                <a:cs typeface="Times New Roman" pitchFamily="18" charset="0"/>
              </a:rPr>
              <a:t>study teams</a:t>
            </a:r>
            <a:r>
              <a:rPr lang="en-US" sz="3200" dirty="0">
                <a:latin typeface="Times New Roman" pitchFamily="18" charset="0"/>
                <a:cs typeface="Times New Roman" pitchFamily="18" charset="0"/>
              </a:rPr>
              <a:t>, and risk-laden explorations to solve </a:t>
            </a:r>
            <a:r>
              <a:rPr lang="en-US" sz="3200" dirty="0" smtClean="0">
                <a:latin typeface="Times New Roman" pitchFamily="18" charset="0"/>
                <a:cs typeface="Times New Roman" pitchFamily="18" charset="0"/>
              </a:rPr>
              <a:t>problems” (Blasé and Blasé, 1999, p.1)</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278227149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6800" y="152400"/>
            <a:ext cx="7010400" cy="707886"/>
          </a:xfrm>
          <a:prstGeom prst="rect">
            <a:avLst/>
          </a:prstGeom>
          <a:noFill/>
        </p:spPr>
        <p:txBody>
          <a:bodyPr wrap="square" lIns="91440" tIns="45720" rIns="91440" bIns="45720">
            <a:spAutoFit/>
          </a:bodyPr>
          <a:lstStyle/>
          <a:p>
            <a:pPr algn="ctr"/>
            <a:r>
              <a:rPr lang="en-US" sz="4000" b="1" dirty="0" smtClean="0">
                <a:ln w="10541" cmpd="sng">
                  <a:solidFill>
                    <a:srgbClr val="7D7D7D">
                      <a:tint val="100000"/>
                      <a:shade val="100000"/>
                      <a:satMod val="110000"/>
                    </a:srgbClr>
                  </a:solidFill>
                  <a:prstDash val="solid"/>
                </a:ln>
                <a:solidFill>
                  <a:srgbClr val="FF0000"/>
                </a:solidFill>
              </a:rPr>
              <a:t>Statement of the problem</a:t>
            </a:r>
            <a:endParaRPr lang="en-US" sz="4000" b="1" dirty="0">
              <a:ln w="10541" cmpd="sng">
                <a:solidFill>
                  <a:srgbClr val="7D7D7D">
                    <a:tint val="100000"/>
                    <a:shade val="100000"/>
                    <a:satMod val="110000"/>
                  </a:srgbClr>
                </a:solidFill>
                <a:prstDash val="solid"/>
              </a:ln>
              <a:solidFill>
                <a:srgbClr val="FF0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8800" y="1219200"/>
            <a:ext cx="3306535" cy="3428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04800" y="4889956"/>
            <a:ext cx="4800600" cy="738664"/>
          </a:xfrm>
          <a:prstGeom prst="rect">
            <a:avLst/>
          </a:prstGeom>
        </p:spPr>
        <p:txBody>
          <a:bodyPr wrap="square">
            <a:spAutoFit/>
          </a:bodyPr>
          <a:lstStyle/>
          <a:p>
            <a:endParaRPr lang="en-US" sz="1400" dirty="0">
              <a:solidFill>
                <a:prstClr val="black"/>
              </a:solidFill>
            </a:endParaRPr>
          </a:p>
          <a:p>
            <a:endParaRPr lang="en-US" sz="1400" dirty="0" smtClean="0">
              <a:solidFill>
                <a:prstClr val="black"/>
              </a:solidFill>
            </a:endParaRPr>
          </a:p>
          <a:p>
            <a:endParaRPr lang="en-US" sz="1400" dirty="0">
              <a:solidFill>
                <a:prstClr val="black"/>
              </a:solidFill>
            </a:endParaRPr>
          </a:p>
        </p:txBody>
      </p:sp>
      <p:sp>
        <p:nvSpPr>
          <p:cNvPr id="3" name="Rectangle 2"/>
          <p:cNvSpPr/>
          <p:nvPr/>
        </p:nvSpPr>
        <p:spPr>
          <a:xfrm>
            <a:off x="304800" y="1219200"/>
            <a:ext cx="5334000" cy="1323439"/>
          </a:xfrm>
          <a:prstGeom prst="rect">
            <a:avLst/>
          </a:prstGeom>
        </p:spPr>
        <p:txBody>
          <a:bodyPr wrap="square">
            <a:spAutoFit/>
          </a:bodyPr>
          <a:lstStyle/>
          <a:p>
            <a:pPr algn="just"/>
            <a:r>
              <a:rPr lang="en-US" sz="2000" dirty="0" smtClean="0">
                <a:latin typeface="Times New Roman" pitchFamily="18" charset="0"/>
                <a:cs typeface="Times New Roman" pitchFamily="18" charset="0"/>
              </a:rPr>
              <a:t>If teacher as instructional leader is not effective in multicultural classroom of Teacher Education </a:t>
            </a:r>
            <a:r>
              <a:rPr lang="en-US" sz="2000" dirty="0">
                <a:latin typeface="Times New Roman" pitchFamily="18" charset="0"/>
                <a:cs typeface="Times New Roman" pitchFamily="18" charset="0"/>
              </a:rPr>
              <a:t>program </a:t>
            </a:r>
            <a:r>
              <a:rPr lang="en-US" sz="2000" dirty="0" smtClean="0">
                <a:latin typeface="Times New Roman" pitchFamily="18" charset="0"/>
                <a:cs typeface="Times New Roman" pitchFamily="18" charset="0"/>
              </a:rPr>
              <a:t>then prospective </a:t>
            </a:r>
            <a:r>
              <a:rPr lang="en-US" sz="2000" dirty="0">
                <a:latin typeface="Times New Roman" pitchFamily="18" charset="0"/>
                <a:cs typeface="Times New Roman" pitchFamily="18" charset="0"/>
              </a:rPr>
              <a:t>Students-Teacher will be failed to </a:t>
            </a:r>
          </a:p>
        </p:txBody>
      </p:sp>
      <p:sp>
        <p:nvSpPr>
          <p:cNvPr id="6" name="TextBox 5"/>
          <p:cNvSpPr txBox="1"/>
          <p:nvPr/>
        </p:nvSpPr>
        <p:spPr>
          <a:xfrm>
            <a:off x="304801" y="2933699"/>
            <a:ext cx="5334000" cy="2862322"/>
          </a:xfrm>
          <a:prstGeom prst="rect">
            <a:avLst/>
          </a:prstGeom>
          <a:noFill/>
        </p:spPr>
        <p:txBody>
          <a:bodyPr wrap="square" rtlCol="0">
            <a:spAutoFit/>
          </a:bodyPr>
          <a:lstStyle/>
          <a:p>
            <a:pPr marL="342900" indent="-342900">
              <a:buFont typeface="+mj-lt"/>
              <a:buAutoNum type="arabicParenR"/>
            </a:pPr>
            <a:r>
              <a:rPr lang="en-US" dirty="0" smtClean="0"/>
              <a:t>Learn about the concrete technique of interaction with pupils who are different from themselves. </a:t>
            </a:r>
          </a:p>
          <a:p>
            <a:pPr marL="342900" indent="-342900">
              <a:buFont typeface="+mj-lt"/>
              <a:buAutoNum type="arabicParenR"/>
            </a:pPr>
            <a:r>
              <a:rPr lang="en-US" dirty="0"/>
              <a:t>Accommodate diversity among themselves; this scenario would generate conflicts and isolation among the students from different background. </a:t>
            </a:r>
          </a:p>
          <a:p>
            <a:pPr marL="342900" indent="-342900">
              <a:buFont typeface="+mj-lt"/>
              <a:buAutoNum type="arabicParenR"/>
            </a:pPr>
            <a:r>
              <a:rPr lang="en-US" dirty="0" smtClean="0"/>
              <a:t>Make a difference as teacher, teacher educator and researcher</a:t>
            </a:r>
          </a:p>
          <a:p>
            <a:pPr marL="342900" indent="-342900">
              <a:buFont typeface="+mj-lt"/>
              <a:buAutoNum type="arabicParenR"/>
            </a:pPr>
            <a:endParaRPr lang="en-US" dirty="0"/>
          </a:p>
        </p:txBody>
      </p:sp>
    </p:spTree>
    <p:extLst>
      <p:ext uri="{BB962C8B-B14F-4D97-AF65-F5344CB8AC3E}">
        <p14:creationId xmlns:p14="http://schemas.microsoft.com/office/powerpoint/2010/main" val="400613707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0" y="152400"/>
            <a:ext cx="5638800" cy="584775"/>
          </a:xfrm>
          <a:prstGeom prst="rect">
            <a:avLst/>
          </a:prstGeom>
          <a:noFill/>
        </p:spPr>
        <p:txBody>
          <a:bodyPr wrap="square" lIns="91440" tIns="45720" rIns="91440" bIns="45720">
            <a:spAutoFit/>
          </a:bodyPr>
          <a:lstStyle/>
          <a:p>
            <a:pPr algn="ctr"/>
            <a:r>
              <a:rPr lang="en-US" sz="3200" b="1" dirty="0" smtClean="0">
                <a:ln w="10541" cmpd="sng">
                  <a:solidFill>
                    <a:srgbClr val="7D7D7D">
                      <a:tint val="100000"/>
                      <a:shade val="100000"/>
                      <a:satMod val="110000"/>
                    </a:srgbClr>
                  </a:solidFill>
                  <a:prstDash val="solid"/>
                </a:ln>
                <a:solidFill>
                  <a:srgbClr val="FF0000"/>
                </a:solidFill>
              </a:rPr>
              <a:t>Research Question</a:t>
            </a:r>
            <a:endParaRPr lang="en-US" sz="3200" b="1" dirty="0">
              <a:ln w="10541" cmpd="sng">
                <a:solidFill>
                  <a:srgbClr val="7D7D7D">
                    <a:tint val="100000"/>
                    <a:shade val="100000"/>
                    <a:satMod val="110000"/>
                  </a:srgbClr>
                </a:solidFill>
                <a:prstDash val="solid"/>
              </a:ln>
              <a:solidFill>
                <a:srgbClr val="FF0000"/>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224959"/>
            <a:ext cx="1660500" cy="9180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304800" y="4889956"/>
            <a:ext cx="4800600" cy="738664"/>
          </a:xfrm>
          <a:prstGeom prst="rect">
            <a:avLst/>
          </a:prstGeom>
        </p:spPr>
        <p:txBody>
          <a:bodyPr wrap="square">
            <a:spAutoFit/>
          </a:bodyPr>
          <a:lstStyle/>
          <a:p>
            <a:endParaRPr lang="en-US" sz="1400" dirty="0">
              <a:solidFill>
                <a:prstClr val="black"/>
              </a:solidFill>
            </a:endParaRPr>
          </a:p>
          <a:p>
            <a:endParaRPr lang="en-US" sz="1400" dirty="0" smtClean="0">
              <a:solidFill>
                <a:prstClr val="black"/>
              </a:solidFill>
            </a:endParaRPr>
          </a:p>
          <a:p>
            <a:endParaRPr lang="en-US" sz="1400" dirty="0">
              <a:solidFill>
                <a:prstClr val="black"/>
              </a:solidFill>
            </a:endParaRPr>
          </a:p>
        </p:txBody>
      </p:sp>
      <p:sp>
        <p:nvSpPr>
          <p:cNvPr id="6" name="TextBox 5"/>
          <p:cNvSpPr txBox="1"/>
          <p:nvPr/>
        </p:nvSpPr>
        <p:spPr>
          <a:xfrm>
            <a:off x="275770" y="1295400"/>
            <a:ext cx="5667830" cy="3108543"/>
          </a:xfrm>
          <a:prstGeom prst="rect">
            <a:avLst/>
          </a:prstGeom>
          <a:noFill/>
        </p:spPr>
        <p:txBody>
          <a:bodyPr wrap="square" rtlCol="0">
            <a:spAutoFit/>
          </a:bodyPr>
          <a:lstStyle/>
          <a:p>
            <a:pPr algn="just"/>
            <a:r>
              <a:rPr lang="en-US" sz="2800" dirty="0" smtClean="0">
                <a:solidFill>
                  <a:prstClr val="black"/>
                </a:solidFill>
              </a:rPr>
              <a:t>What is the role of successful teacher as instructional leader to accommodate multiculturalism among students in 04 B.Ed. Program in Teacher Education Department, University of Karachi, Pakistan?</a:t>
            </a:r>
            <a:endParaRPr lang="en-US" sz="2800" dirty="0">
              <a:solidFill>
                <a:prstClr val="black"/>
              </a:solidFill>
            </a:endParaRPr>
          </a:p>
        </p:txBody>
      </p:sp>
      <p:sp>
        <p:nvSpPr>
          <p:cNvPr id="8" name="TextBox 7"/>
          <p:cNvSpPr txBox="1"/>
          <p:nvPr/>
        </p:nvSpPr>
        <p:spPr>
          <a:xfrm>
            <a:off x="628069" y="5943600"/>
            <a:ext cx="8317265" cy="523220"/>
          </a:xfrm>
          <a:prstGeom prst="rect">
            <a:avLst/>
          </a:prstGeom>
          <a:noFill/>
        </p:spPr>
        <p:txBody>
          <a:bodyPr wrap="square" rtlCol="0">
            <a:spAutoFit/>
          </a:bodyPr>
          <a:lstStyle/>
          <a:p>
            <a:endParaRPr lang="en-US" sz="1000" dirty="0" smtClean="0">
              <a:solidFill>
                <a:prstClr val="black"/>
              </a:solidFill>
            </a:endParaRPr>
          </a:p>
          <a:p>
            <a:endParaRPr lang="en-US" spc="-150" dirty="0">
              <a:solidFill>
                <a:prstClr val="black">
                  <a:lumMod val="95000"/>
                  <a:lumOff val="5000"/>
                </a:prstClr>
              </a:solidFill>
            </a:endParaRPr>
          </a:p>
        </p:txBody>
      </p:sp>
      <p:pic>
        <p:nvPicPr>
          <p:cNvPr id="1026" name="Picture 2" descr="Simply Multicultural">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8424" y="1524000"/>
            <a:ext cx="2146275" cy="312420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6172200" y="4889956"/>
            <a:ext cx="2422500" cy="923330"/>
          </a:xfrm>
          <a:prstGeom prst="rect">
            <a:avLst/>
          </a:prstGeom>
          <a:noFill/>
        </p:spPr>
        <p:txBody>
          <a:bodyPr wrap="square" rtlCol="0">
            <a:spAutoFit/>
          </a:bodyPr>
          <a:lstStyle/>
          <a:p>
            <a:r>
              <a:rPr lang="en-US" dirty="0" smtClean="0"/>
              <a:t>Source : http</a:t>
            </a:r>
            <a:r>
              <a:rPr lang="en-US" dirty="0"/>
              <a:t>://simplymulticultural.com/</a:t>
            </a:r>
          </a:p>
        </p:txBody>
      </p:sp>
    </p:spTree>
    <p:extLst>
      <p:ext uri="{BB962C8B-B14F-4D97-AF65-F5344CB8AC3E}">
        <p14:creationId xmlns:p14="http://schemas.microsoft.com/office/powerpoint/2010/main" val="15889876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680</TotalTime>
  <Words>1723</Words>
  <Application>Microsoft Office PowerPoint</Application>
  <PresentationFormat>On-screen Show (4:3)</PresentationFormat>
  <Paragraphs>134</Paragraphs>
  <Slides>17</Slides>
  <Notes>14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Executive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Research Methodologies</vt:lpstr>
      <vt:lpstr>Research Methodologies</vt:lpstr>
      <vt:lpstr>Research Methodologies</vt:lpstr>
      <vt:lpstr>PowerPoint Presentation</vt:lpstr>
      <vt:lpstr>Preliminary Bibliography</vt:lpstr>
    </vt:vector>
  </TitlesOfParts>
  <Company>Academic Computing Dowling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dowling</dc:creator>
  <cp:lastModifiedBy>dowling</cp:lastModifiedBy>
  <cp:revision>92</cp:revision>
  <dcterms:created xsi:type="dcterms:W3CDTF">2012-09-12T14:23:05Z</dcterms:created>
  <dcterms:modified xsi:type="dcterms:W3CDTF">2012-09-30T13:19:03Z</dcterms:modified>
</cp:coreProperties>
</file>