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34E58C4-5D8D-4AE0-9A38-91A067AE61D2}" type="datetimeFigureOut">
              <a:rPr lang="en-US" smtClean="0"/>
              <a:t>9/28/2012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8769CB9-E693-4F1B-8DA4-9A6F487699FA}"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4E58C4-5D8D-4AE0-9A38-91A067AE61D2}" type="datetimeFigureOut">
              <a:rPr lang="en-US" smtClean="0"/>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69CB9-E693-4F1B-8DA4-9A6F487699F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8769CB9-E693-4F1B-8DA4-9A6F487699FA}"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4E58C4-5D8D-4AE0-9A38-91A067AE61D2}" type="datetimeFigureOut">
              <a:rPr lang="en-US" smtClean="0"/>
              <a:t>9/28/2012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34E58C4-5D8D-4AE0-9A38-91A067AE61D2}" type="datetimeFigureOut">
              <a:rPr lang="en-US" smtClean="0"/>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8769CB9-E693-4F1B-8DA4-9A6F487699FA}"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34E58C4-5D8D-4AE0-9A38-91A067AE61D2}" type="datetimeFigureOut">
              <a:rPr lang="en-US" smtClean="0"/>
              <a:t>9/28/2012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8769CB9-E693-4F1B-8DA4-9A6F487699FA}"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34E58C4-5D8D-4AE0-9A38-91A067AE61D2}" type="datetimeFigureOut">
              <a:rPr lang="en-US" smtClean="0"/>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69CB9-E693-4F1B-8DA4-9A6F487699FA}"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34E58C4-5D8D-4AE0-9A38-91A067AE61D2}" type="datetimeFigureOut">
              <a:rPr lang="en-US" smtClean="0"/>
              <a:t>9/28/2012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8769CB9-E693-4F1B-8DA4-9A6F487699FA}"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34E58C4-5D8D-4AE0-9A38-91A067AE61D2}" type="datetimeFigureOut">
              <a:rPr lang="en-US" smtClean="0"/>
              <a:t>9/28/2012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8769CB9-E693-4F1B-8DA4-9A6F487699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34E58C4-5D8D-4AE0-9A38-91A067AE61D2}" type="datetimeFigureOut">
              <a:rPr lang="en-US" smtClean="0"/>
              <a:t>9/28/2012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8769CB9-E693-4F1B-8DA4-9A6F487699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8769CB9-E693-4F1B-8DA4-9A6F487699FA}"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34E58C4-5D8D-4AE0-9A38-91A067AE61D2}" type="datetimeFigureOut">
              <a:rPr lang="en-US" smtClean="0"/>
              <a:t>9/28/2012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8769CB9-E693-4F1B-8DA4-9A6F487699FA}"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34E58C4-5D8D-4AE0-9A38-91A067AE61D2}" type="datetimeFigureOut">
              <a:rPr lang="en-US" smtClean="0"/>
              <a:t>9/28/2012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34E58C4-5D8D-4AE0-9A38-91A067AE61D2}" type="datetimeFigureOut">
              <a:rPr lang="en-US" smtClean="0"/>
              <a:t>9/28/2012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8769CB9-E693-4F1B-8DA4-9A6F487699FA}"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www.und.nodak.edu/instruct/wstevens/PROPOSALCLASS/Huntpaper.htm"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Brian – Part I – Quantitative Research</a:t>
            </a:r>
          </a:p>
          <a:p>
            <a:r>
              <a:rPr lang="en-US" dirty="0" err="1" smtClean="0"/>
              <a:t>Asim</a:t>
            </a:r>
            <a:r>
              <a:rPr lang="en-US" dirty="0" smtClean="0"/>
              <a:t> – Part II – Qualitative Research</a:t>
            </a:r>
          </a:p>
          <a:p>
            <a:r>
              <a:rPr lang="en-US" dirty="0" smtClean="0"/>
              <a:t>Christina – Part II – Epic Summation</a:t>
            </a:r>
            <a:endParaRPr lang="en-US" dirty="0"/>
          </a:p>
        </p:txBody>
      </p:sp>
      <p:sp>
        <p:nvSpPr>
          <p:cNvPr id="2" name="Title 1"/>
          <p:cNvSpPr>
            <a:spLocks noGrp="1"/>
          </p:cNvSpPr>
          <p:nvPr>
            <p:ph type="ctrTitle"/>
          </p:nvPr>
        </p:nvSpPr>
        <p:spPr/>
        <p:txBody>
          <a:bodyPr/>
          <a:lstStyle/>
          <a:p>
            <a:r>
              <a:rPr lang="en-US" dirty="0" smtClean="0"/>
              <a:t>Chapter 4 – Preparing and Evaluating a Research Plan</a:t>
            </a:r>
            <a:endParaRPr lang="en-US" dirty="0"/>
          </a:p>
        </p:txBody>
      </p:sp>
      <p:pic>
        <p:nvPicPr>
          <p:cNvPr id="1026" name="Picture 2" descr="C:\Users\dowling\AppData\Local\Microsoft\Windows\Temporary Internet Files\Content.IE5\HI23AQA4\MP90040927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3733800"/>
            <a:ext cx="1905000" cy="28644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Budget</a:t>
            </a:r>
            <a:endParaRPr lang="en-US" dirty="0"/>
          </a:p>
        </p:txBody>
      </p:sp>
      <p:sp>
        <p:nvSpPr>
          <p:cNvPr id="3" name="Content Placeholder 2"/>
          <p:cNvSpPr>
            <a:spLocks noGrp="1"/>
          </p:cNvSpPr>
          <p:nvPr>
            <p:ph sz="quarter" idx="1"/>
          </p:nvPr>
        </p:nvSpPr>
        <p:spPr/>
        <p:txBody>
          <a:bodyPr/>
          <a:lstStyle/>
          <a:p>
            <a:r>
              <a:rPr lang="en-US" dirty="0" smtClean="0"/>
              <a:t>Proposals to agencies almost always require a budget section.  </a:t>
            </a:r>
          </a:p>
          <a:p>
            <a:r>
              <a:rPr lang="en-US" dirty="0" smtClean="0"/>
              <a:t>Researchers not seeking external funding for their research are not required to submit a budget for obvious reasons.</a:t>
            </a:r>
            <a:endParaRPr lang="en-US" dirty="0"/>
          </a:p>
        </p:txBody>
      </p:sp>
      <p:pic>
        <p:nvPicPr>
          <p:cNvPr id="9218" name="Picture 2" descr="C:\Users\dowling\AppData\Local\Microsoft\Windows\Temporary Internet Files\Content.IE5\ER9PBK1G\MP90042219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505200"/>
            <a:ext cx="1677219" cy="2514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800" dirty="0" smtClean="0"/>
              <a:t>Components of Qualitative Research Plan</a:t>
            </a:r>
            <a:endParaRPr lang="en-US" sz="2800" dirty="0"/>
          </a:p>
        </p:txBody>
      </p:sp>
      <p:sp>
        <p:nvSpPr>
          <p:cNvPr id="2" name="Title 1"/>
          <p:cNvSpPr>
            <a:spLocks noGrp="1"/>
          </p:cNvSpPr>
          <p:nvPr>
            <p:ph type="ctrTitle"/>
          </p:nvPr>
        </p:nvSpPr>
        <p:spPr/>
        <p:txBody>
          <a:bodyPr/>
          <a:lstStyle/>
          <a:p>
            <a:r>
              <a:rPr lang="en-US" dirty="0" smtClean="0"/>
              <a:t>Chapter 4 – Preparing and Evaluating a Research Plan</a:t>
            </a:r>
            <a:endParaRPr lang="en-US" dirty="0"/>
          </a:p>
        </p:txBody>
      </p:sp>
    </p:spTree>
    <p:extLst>
      <p:ext uri="{BB962C8B-B14F-4D97-AF65-F5344CB8AC3E}">
        <p14:creationId xmlns:p14="http://schemas.microsoft.com/office/powerpoint/2010/main" val="260123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chemeClr val="accent1"/>
                </a:solidFill>
              </a:rPr>
              <a:t>Back to the definition</a:t>
            </a:r>
            <a:br>
              <a:rPr lang="en-US" sz="2400" b="1" dirty="0" smtClean="0">
                <a:solidFill>
                  <a:schemeClr val="accent1"/>
                </a:solidFill>
              </a:rPr>
            </a:br>
            <a:r>
              <a:rPr lang="en-US" sz="2400" b="1" dirty="0" smtClean="0">
                <a:solidFill>
                  <a:schemeClr val="accent1"/>
                </a:solidFill>
              </a:rPr>
              <a:t>“Qualitative Research”</a:t>
            </a:r>
            <a:endParaRPr lang="en-US" sz="2400" b="1" dirty="0">
              <a:solidFill>
                <a:schemeClr val="accent1"/>
              </a:solidFill>
            </a:endParaRPr>
          </a:p>
        </p:txBody>
      </p:sp>
      <p:sp>
        <p:nvSpPr>
          <p:cNvPr id="3" name="Content Placeholder 2"/>
          <p:cNvSpPr>
            <a:spLocks noGrp="1"/>
          </p:cNvSpPr>
          <p:nvPr>
            <p:ph sz="quarter" idx="1"/>
          </p:nvPr>
        </p:nvSpPr>
        <p:spPr/>
        <p:txBody>
          <a:bodyPr/>
          <a:lstStyle/>
          <a:p>
            <a:pPr>
              <a:buNone/>
            </a:pPr>
            <a:endParaRPr lang="en-US" dirty="0" smtClean="0"/>
          </a:p>
          <a:p>
            <a:pPr marL="0" indent="0">
              <a:buNone/>
            </a:pPr>
            <a:r>
              <a:rPr lang="en-US" dirty="0" smtClean="0"/>
              <a:t>Generally:</a:t>
            </a:r>
          </a:p>
          <a:p>
            <a:pPr lvl="1"/>
            <a:r>
              <a:rPr lang="en-US" dirty="0" smtClean="0">
                <a:solidFill>
                  <a:schemeClr val="tx1">
                    <a:lumMod val="85000"/>
                    <a:lumOff val="15000"/>
                  </a:schemeClr>
                </a:solidFill>
              </a:rPr>
              <a:t>Qualitative research—seeks to probe deeply into research setting to obtain in-depth understandings about the things are, why they are that way and how participants in the context perceive them (Gay, L.R. 2012 p.12).</a:t>
            </a:r>
          </a:p>
          <a:p>
            <a:pPr marL="274320" lvl="1" indent="0">
              <a:buNone/>
            </a:pPr>
            <a:endParaRPr lang="en-US" dirty="0" smtClean="0">
              <a:solidFill>
                <a:schemeClr val="tx1">
                  <a:lumMod val="85000"/>
                  <a:lumOff val="15000"/>
                </a:schemeClr>
              </a:solidFill>
            </a:endParaRPr>
          </a:p>
          <a:p>
            <a:pPr lvl="1"/>
            <a:r>
              <a:rPr lang="en-US" dirty="0">
                <a:solidFill>
                  <a:schemeClr val="tx1">
                    <a:lumMod val="85000"/>
                    <a:lumOff val="15000"/>
                  </a:schemeClr>
                </a:solidFill>
              </a:rPr>
              <a:t>Qualitative research is an inductive approach, and its goal is to gain a deeper understanding of a person's or group's experience. (Cynthia A. </a:t>
            </a:r>
            <a:r>
              <a:rPr lang="en-US" dirty="0" smtClean="0">
                <a:solidFill>
                  <a:schemeClr val="tx1">
                    <a:lumMod val="85000"/>
                    <a:lumOff val="15000"/>
                  </a:schemeClr>
                </a:solidFill>
              </a:rPr>
              <a:t>Hunt, </a:t>
            </a:r>
            <a:r>
              <a:rPr lang="en-US" dirty="0" err="1" smtClean="0">
                <a:solidFill>
                  <a:schemeClr val="tx1">
                    <a:lumMod val="85000"/>
                    <a:lumOff val="15000"/>
                  </a:schemeClr>
                </a:solidFill>
              </a:rPr>
              <a:t>n.d</a:t>
            </a:r>
            <a:r>
              <a:rPr lang="en-US" dirty="0" smtClean="0">
                <a:solidFill>
                  <a:schemeClr val="tx1">
                    <a:lumMod val="85000"/>
                    <a:lumOff val="15000"/>
                  </a:schemeClr>
                </a:solidFill>
              </a:rPr>
              <a:t>, </a:t>
            </a:r>
            <a:r>
              <a:rPr lang="en-US" sz="1000" dirty="0" smtClean="0">
                <a:solidFill>
                  <a:schemeClr val="tx1">
                    <a:lumMod val="85000"/>
                    <a:lumOff val="15000"/>
                  </a:schemeClr>
                </a:solidFill>
              </a:rPr>
              <a:t>http</a:t>
            </a:r>
            <a:r>
              <a:rPr lang="en-US" sz="1000" dirty="0">
                <a:solidFill>
                  <a:schemeClr val="tx1">
                    <a:lumMod val="85000"/>
                    <a:lumOff val="15000"/>
                  </a:schemeClr>
                </a:solidFill>
              </a:rPr>
              <a:t>://</a:t>
            </a:r>
            <a:r>
              <a:rPr lang="en-US" sz="1000" dirty="0" smtClean="0">
                <a:solidFill>
                  <a:schemeClr val="tx1">
                    <a:lumMod val="85000"/>
                    <a:lumOff val="15000"/>
                  </a:schemeClr>
                </a:solidFill>
              </a:rPr>
              <a:t>www.und.nodak.edu/instruct/wstevens/PROPOSALCLASS/Huntpaper.htm)</a:t>
            </a:r>
          </a:p>
          <a:p>
            <a:pPr lvl="1">
              <a:buNone/>
            </a:pPr>
            <a:endParaRPr lang="en-US" dirty="0" smtClean="0"/>
          </a:p>
        </p:txBody>
      </p:sp>
    </p:spTree>
    <p:extLst>
      <p:ext uri="{BB962C8B-B14F-4D97-AF65-F5344CB8AC3E}">
        <p14:creationId xmlns:p14="http://schemas.microsoft.com/office/powerpoint/2010/main" val="276055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2819400"/>
            <a:ext cx="8305800" cy="3581400"/>
          </a:xfrm>
        </p:spPr>
        <p:txBody>
          <a:bodyPr>
            <a:normAutofit fontScale="32500" lnSpcReduction="20000"/>
          </a:bodyPr>
          <a:lstStyle/>
          <a:p>
            <a:pPr marL="285750" indent="-285750" algn="l">
              <a:buFont typeface="Wingdings" pitchFamily="2" charset="2"/>
              <a:buChar char="q"/>
            </a:pPr>
            <a:r>
              <a:rPr lang="en-US" sz="6200" cap="none" dirty="0" smtClean="0">
                <a:solidFill>
                  <a:schemeClr val="tx1">
                    <a:lumMod val="75000"/>
                    <a:lumOff val="25000"/>
                  </a:schemeClr>
                </a:solidFill>
              </a:rPr>
              <a:t>Qualitative research plan is less structured document than the quantitative research plan.</a:t>
            </a:r>
          </a:p>
          <a:p>
            <a:pPr marL="285750" indent="-285750" algn="l">
              <a:buFont typeface="Wingdings" pitchFamily="2" charset="2"/>
              <a:buChar char="q"/>
            </a:pPr>
            <a:endParaRPr lang="en-US" sz="6200" cap="none" dirty="0" smtClean="0">
              <a:solidFill>
                <a:schemeClr val="tx1">
                  <a:lumMod val="75000"/>
                  <a:lumOff val="25000"/>
                </a:schemeClr>
              </a:solidFill>
            </a:endParaRPr>
          </a:p>
          <a:p>
            <a:pPr marL="285750" indent="-285750" algn="l">
              <a:buFont typeface="Wingdings" pitchFamily="2" charset="2"/>
              <a:buChar char="q"/>
            </a:pPr>
            <a:r>
              <a:rPr lang="en-US" sz="6200" cap="none" dirty="0" err="1" smtClean="0">
                <a:solidFill>
                  <a:schemeClr val="tx1">
                    <a:lumMod val="75000"/>
                    <a:lumOff val="25000"/>
                  </a:schemeClr>
                </a:solidFill>
              </a:rPr>
              <a:t>Bogdan</a:t>
            </a:r>
            <a:r>
              <a:rPr lang="en-US" sz="6200" cap="none" dirty="0" smtClean="0">
                <a:solidFill>
                  <a:schemeClr val="tx1">
                    <a:lumMod val="75000"/>
                    <a:lumOff val="25000"/>
                  </a:schemeClr>
                </a:solidFill>
              </a:rPr>
              <a:t> &amp; </a:t>
            </a:r>
            <a:r>
              <a:rPr lang="en-US" sz="6200" cap="none" dirty="0" err="1" smtClean="0">
                <a:solidFill>
                  <a:schemeClr val="tx1">
                    <a:lumMod val="75000"/>
                    <a:lumOff val="25000"/>
                  </a:schemeClr>
                </a:solidFill>
              </a:rPr>
              <a:t>Biklen</a:t>
            </a:r>
            <a:r>
              <a:rPr lang="en-US" sz="6200" cap="none" dirty="0" smtClean="0">
                <a:solidFill>
                  <a:schemeClr val="tx1">
                    <a:lumMod val="75000"/>
                    <a:lumOff val="25000"/>
                  </a:schemeClr>
                </a:solidFill>
              </a:rPr>
              <a:t> highlight (Gay, 2012, p116):</a:t>
            </a:r>
          </a:p>
          <a:p>
            <a:r>
              <a:rPr lang="en-US" sz="6200" cap="none" dirty="0">
                <a:solidFill>
                  <a:schemeClr val="tx1">
                    <a:lumMod val="75000"/>
                    <a:lumOff val="25000"/>
                  </a:schemeClr>
                </a:solidFill>
              </a:rPr>
              <a:t> </a:t>
            </a:r>
            <a:r>
              <a:rPr lang="en-US" sz="6200" cap="none" dirty="0" smtClean="0">
                <a:solidFill>
                  <a:schemeClr val="tx1">
                    <a:lumMod val="75000"/>
                    <a:lumOff val="25000"/>
                  </a:schemeClr>
                </a:solidFill>
              </a:rPr>
              <a:t>    Plan for qualitative research sometime places </a:t>
            </a:r>
          </a:p>
          <a:p>
            <a:r>
              <a:rPr lang="en-US" sz="6200" cap="none" dirty="0">
                <a:solidFill>
                  <a:schemeClr val="tx1">
                    <a:lumMod val="75000"/>
                    <a:lumOff val="25000"/>
                  </a:schemeClr>
                </a:solidFill>
              </a:rPr>
              <a:t> </a:t>
            </a:r>
            <a:r>
              <a:rPr lang="en-US" sz="6200" cap="none" dirty="0" smtClean="0">
                <a:solidFill>
                  <a:schemeClr val="tx1">
                    <a:lumMod val="75000"/>
                    <a:lumOff val="25000"/>
                  </a:schemeClr>
                </a:solidFill>
              </a:rPr>
              <a:t>    graduate students and contract researcher at</a:t>
            </a:r>
          </a:p>
          <a:p>
            <a:r>
              <a:rPr lang="en-US" sz="12300" cap="none" dirty="0" smtClean="0">
                <a:solidFill>
                  <a:srgbClr val="FF0000"/>
                </a:solidFill>
              </a:rPr>
              <a:t>odds</a:t>
            </a:r>
          </a:p>
          <a:p>
            <a:r>
              <a:rPr lang="en-US" sz="6200" cap="none" dirty="0">
                <a:solidFill>
                  <a:schemeClr val="tx1">
                    <a:lumMod val="75000"/>
                    <a:lumOff val="25000"/>
                  </a:schemeClr>
                </a:solidFill>
              </a:rPr>
              <a:t> </a:t>
            </a:r>
            <a:r>
              <a:rPr lang="en-US" sz="6200" cap="none" dirty="0" smtClean="0">
                <a:solidFill>
                  <a:schemeClr val="tx1">
                    <a:lumMod val="75000"/>
                    <a:lumOff val="25000"/>
                  </a:schemeClr>
                </a:solidFill>
              </a:rPr>
              <a:t>    with IRBs and funding agencies who are more</a:t>
            </a:r>
          </a:p>
          <a:p>
            <a:r>
              <a:rPr lang="en-US" sz="6200" cap="none" dirty="0">
                <a:solidFill>
                  <a:schemeClr val="tx1">
                    <a:lumMod val="75000"/>
                    <a:lumOff val="25000"/>
                  </a:schemeClr>
                </a:solidFill>
              </a:rPr>
              <a:t> </a:t>
            </a:r>
            <a:r>
              <a:rPr lang="en-US" sz="6200" cap="none" dirty="0" smtClean="0">
                <a:solidFill>
                  <a:schemeClr val="tx1">
                    <a:lumMod val="75000"/>
                    <a:lumOff val="25000"/>
                  </a:schemeClr>
                </a:solidFill>
              </a:rPr>
              <a:t>     accustomed to dealing with quantitative proposals.</a:t>
            </a:r>
          </a:p>
          <a:p>
            <a:pPr algn="l"/>
            <a:r>
              <a:rPr lang="en-US" sz="6200" cap="none" dirty="0">
                <a:solidFill>
                  <a:schemeClr val="tx1">
                    <a:lumMod val="75000"/>
                    <a:lumOff val="25000"/>
                  </a:schemeClr>
                </a:solidFill>
              </a:rPr>
              <a:t> </a:t>
            </a:r>
            <a:r>
              <a:rPr lang="en-US" sz="6200" cap="none" dirty="0" smtClean="0">
                <a:solidFill>
                  <a:schemeClr val="tx1">
                    <a:lumMod val="75000"/>
                    <a:lumOff val="25000"/>
                  </a:schemeClr>
                </a:solidFill>
              </a:rPr>
              <a:t>        </a:t>
            </a:r>
            <a:endParaRPr lang="en-US" sz="6200" cap="none" dirty="0">
              <a:solidFill>
                <a:schemeClr val="tx1">
                  <a:lumMod val="75000"/>
                  <a:lumOff val="25000"/>
                </a:schemeClr>
              </a:solidFill>
            </a:endParaRPr>
          </a:p>
        </p:txBody>
      </p:sp>
      <p:sp>
        <p:nvSpPr>
          <p:cNvPr id="3" name="Title 2"/>
          <p:cNvSpPr>
            <a:spLocks noGrp="1"/>
          </p:cNvSpPr>
          <p:nvPr>
            <p:ph type="ctrTitle"/>
          </p:nvPr>
        </p:nvSpPr>
        <p:spPr/>
        <p:txBody>
          <a:bodyPr/>
          <a:lstStyle/>
          <a:p>
            <a:r>
              <a:rPr lang="en-US" dirty="0" smtClean="0"/>
              <a:t>Dilemma in </a:t>
            </a:r>
            <a:br>
              <a:rPr lang="en-US" dirty="0" smtClean="0"/>
            </a:br>
            <a:r>
              <a:rPr lang="en-US" dirty="0" smtClean="0"/>
              <a:t>Qualitative Research</a:t>
            </a:r>
            <a:endParaRPr lang="en-US" dirty="0"/>
          </a:p>
        </p:txBody>
      </p:sp>
    </p:spTree>
    <p:extLst>
      <p:ext uri="{BB962C8B-B14F-4D97-AF65-F5344CB8AC3E}">
        <p14:creationId xmlns:p14="http://schemas.microsoft.com/office/powerpoint/2010/main" val="329641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down)">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1000"/>
                                        <p:tgtEl>
                                          <p:spTgt spid="2">
                                            <p:txEl>
                                              <p:pRg st="6" end="6"/>
                                            </p:txEl>
                                          </p:spTgt>
                                        </p:tgtEl>
                                      </p:cBhvr>
                                    </p:animEffect>
                                    <p:anim calcmode="lin" valueType="num">
                                      <p:cBhvr>
                                        <p:cTn id="2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anim calcmode="lin" valueType="num">
                                      <p:cBhvr>
                                        <p:cTn id="2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2000" fill="hold"/>
                                        <p:tgtEl>
                                          <p:spTgt spid="2">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2514600"/>
            <a:ext cx="8229600" cy="2362200"/>
          </a:xfrm>
        </p:spPr>
        <p:txBody>
          <a:bodyPr>
            <a:noAutofit/>
          </a:bodyPr>
          <a:lstStyle/>
          <a:p>
            <a:pPr marL="342900" indent="-342900" algn="l">
              <a:buFont typeface="Wingdings" pitchFamily="2" charset="2"/>
              <a:buChar char="§"/>
            </a:pPr>
            <a:r>
              <a:rPr lang="en-US" sz="2000" cap="none" dirty="0" smtClean="0">
                <a:solidFill>
                  <a:schemeClr val="tx1">
                    <a:lumMod val="75000"/>
                    <a:lumOff val="25000"/>
                  </a:schemeClr>
                </a:solidFill>
              </a:rPr>
              <a:t>How to report issue of validity and reliability in proposal?????                                              This basic issue (reliability and validity) was addressed in three ways: prolonged engagement, persistent observation, and triangulation </a:t>
            </a:r>
            <a:r>
              <a:rPr lang="en-US" sz="2700" b="0" cap="none" spc="0" dirty="0" smtClean="0">
                <a:solidFill>
                  <a:schemeClr val="tx1">
                    <a:lumMod val="75000"/>
                    <a:lumOff val="25000"/>
                  </a:schemeClr>
                </a:solidFill>
              </a:rPr>
              <a:t> </a:t>
            </a:r>
            <a:r>
              <a:rPr lang="en-US" sz="2700" b="0" cap="none" spc="0" dirty="0">
                <a:solidFill>
                  <a:schemeClr val="tx1">
                    <a:lumMod val="75000"/>
                    <a:lumOff val="25000"/>
                  </a:schemeClr>
                </a:solidFill>
              </a:rPr>
              <a:t>(Cynthia A. Hunt, </a:t>
            </a:r>
            <a:r>
              <a:rPr lang="en-US" sz="2700" b="0" cap="none" spc="0" dirty="0" err="1">
                <a:solidFill>
                  <a:schemeClr val="tx1">
                    <a:lumMod val="75000"/>
                    <a:lumOff val="25000"/>
                  </a:schemeClr>
                </a:solidFill>
              </a:rPr>
              <a:t>n.d</a:t>
            </a:r>
            <a:r>
              <a:rPr lang="en-US" sz="2700" b="0" cap="none" spc="0" dirty="0">
                <a:solidFill>
                  <a:schemeClr val="tx1">
                    <a:lumMod val="75000"/>
                    <a:lumOff val="25000"/>
                  </a:schemeClr>
                </a:solidFill>
              </a:rPr>
              <a:t>, </a:t>
            </a:r>
            <a:r>
              <a:rPr lang="en-US" sz="1000" b="0" cap="none" spc="0" dirty="0">
                <a:solidFill>
                  <a:schemeClr val="tx1">
                    <a:lumMod val="75000"/>
                    <a:lumOff val="25000"/>
                  </a:schemeClr>
                </a:solidFill>
                <a:hlinkClick r:id="rId2"/>
              </a:rPr>
              <a:t>http://www.und.nodak.edu/instruct/wstevens/PROPOSALCLASS/Huntpaper.htm</a:t>
            </a:r>
            <a:r>
              <a:rPr lang="en-US" sz="2000" cap="none" dirty="0" smtClean="0">
                <a:solidFill>
                  <a:schemeClr val="tx1">
                    <a:lumMod val="75000"/>
                    <a:lumOff val="25000"/>
                  </a:schemeClr>
                </a:solidFill>
              </a:rPr>
              <a:t>).</a:t>
            </a:r>
          </a:p>
          <a:p>
            <a:pPr marL="342900" indent="-342900" algn="l">
              <a:buFont typeface="Wingdings" pitchFamily="2" charset="2"/>
              <a:buChar char="§"/>
            </a:pPr>
            <a:r>
              <a:rPr lang="en-US" sz="2000" cap="none" dirty="0" smtClean="0">
                <a:solidFill>
                  <a:schemeClr val="tx1">
                    <a:lumMod val="75000"/>
                    <a:lumOff val="25000"/>
                  </a:schemeClr>
                </a:solidFill>
              </a:rPr>
              <a:t> Is this possible to report all confronted situation which may change result of study earlier—(</a:t>
            </a:r>
            <a:r>
              <a:rPr lang="en-US" sz="2000" u="sng" cap="none" dirty="0" smtClean="0">
                <a:solidFill>
                  <a:schemeClr val="tx1">
                    <a:lumMod val="75000"/>
                    <a:lumOff val="25000"/>
                  </a:schemeClr>
                </a:solidFill>
              </a:rPr>
              <a:t>Qualitative Researcher avoid Pilot testing to avoid traditions of qualitative Research</a:t>
            </a:r>
            <a:r>
              <a:rPr lang="en-US" sz="2000" cap="none" dirty="0" smtClean="0">
                <a:solidFill>
                  <a:schemeClr val="tx1">
                    <a:lumMod val="75000"/>
                    <a:lumOff val="25000"/>
                  </a:schemeClr>
                </a:solidFill>
              </a:rPr>
              <a:t>) (</a:t>
            </a:r>
            <a:r>
              <a:rPr lang="en-US" sz="2000" cap="none" dirty="0" err="1" smtClean="0">
                <a:solidFill>
                  <a:schemeClr val="tx1">
                    <a:lumMod val="75000"/>
                    <a:lumOff val="25000"/>
                  </a:schemeClr>
                </a:solidFill>
              </a:rPr>
              <a:t>Gay,L.R</a:t>
            </a:r>
            <a:r>
              <a:rPr lang="en-US" sz="2000" cap="none" dirty="0" smtClean="0">
                <a:solidFill>
                  <a:schemeClr val="tx1">
                    <a:lumMod val="75000"/>
                    <a:lumOff val="25000"/>
                  </a:schemeClr>
                </a:solidFill>
              </a:rPr>
              <a:t>. 2012,p116)</a:t>
            </a:r>
          </a:p>
          <a:p>
            <a:endParaRPr lang="en-US" sz="2000" dirty="0"/>
          </a:p>
        </p:txBody>
      </p:sp>
      <p:sp>
        <p:nvSpPr>
          <p:cNvPr id="3" name="Title 2"/>
          <p:cNvSpPr>
            <a:spLocks noGrp="1"/>
          </p:cNvSpPr>
          <p:nvPr>
            <p:ph type="ctrTitle"/>
          </p:nvPr>
        </p:nvSpPr>
        <p:spPr/>
        <p:txBody>
          <a:bodyPr/>
          <a:lstStyle/>
          <a:p>
            <a:r>
              <a:rPr lang="en-US" dirty="0">
                <a:solidFill>
                  <a:srgbClr val="D16349"/>
                </a:solidFill>
              </a:rPr>
              <a:t>Dilemma in </a:t>
            </a:r>
            <a:br>
              <a:rPr lang="en-US" dirty="0">
                <a:solidFill>
                  <a:srgbClr val="D16349"/>
                </a:solidFill>
              </a:rPr>
            </a:br>
            <a:r>
              <a:rPr lang="en-US" dirty="0">
                <a:solidFill>
                  <a:srgbClr val="D16349"/>
                </a:solidFill>
              </a:rPr>
              <a:t>Qualitative </a:t>
            </a:r>
            <a:r>
              <a:rPr lang="en-US" dirty="0" smtClean="0">
                <a:solidFill>
                  <a:srgbClr val="D16349"/>
                </a:solidFill>
              </a:rPr>
              <a:t>Research </a:t>
            </a:r>
            <a:r>
              <a:rPr lang="en-US" sz="2000" dirty="0" smtClean="0">
                <a:solidFill>
                  <a:srgbClr val="D16349"/>
                </a:solidFill>
              </a:rPr>
              <a:t>(continue)</a:t>
            </a:r>
            <a:endParaRPr lang="en-US" sz="2000" dirty="0"/>
          </a:p>
        </p:txBody>
      </p:sp>
    </p:spTree>
    <p:extLst>
      <p:ext uri="{BB962C8B-B14F-4D97-AF65-F5344CB8AC3E}">
        <p14:creationId xmlns:p14="http://schemas.microsoft.com/office/powerpoint/2010/main" val="270280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2819400"/>
            <a:ext cx="6858000" cy="3581400"/>
          </a:xfrm>
        </p:spPr>
        <p:txBody>
          <a:bodyPr>
            <a:noAutofit/>
          </a:bodyPr>
          <a:lstStyle/>
          <a:p>
            <a:pPr algn="just"/>
            <a:r>
              <a:rPr lang="en-US" sz="2400" cap="none" dirty="0" smtClean="0"/>
              <a:t>Qualitative Research methodologies have there unique features which may not be vividly addressed in research plan at early stages. However, the less structure format of Qualitative research </a:t>
            </a:r>
            <a:r>
              <a:rPr lang="en-US" sz="2000" cap="none" dirty="0" smtClean="0"/>
              <a:t>enables</a:t>
            </a:r>
            <a:r>
              <a:rPr lang="en-US" sz="2400" cap="none" dirty="0" smtClean="0"/>
              <a:t> researchers to add or subtract any component about the topic, field work, data collection.</a:t>
            </a:r>
          </a:p>
          <a:p>
            <a:pPr algn="just"/>
            <a:endParaRPr lang="en-US" sz="2400" cap="none" dirty="0"/>
          </a:p>
          <a:p>
            <a:pPr algn="just"/>
            <a:endParaRPr lang="en-US" sz="2400" cap="none" dirty="0" smtClean="0"/>
          </a:p>
        </p:txBody>
      </p:sp>
      <p:sp>
        <p:nvSpPr>
          <p:cNvPr id="3" name="Title 2"/>
          <p:cNvSpPr>
            <a:spLocks noGrp="1"/>
          </p:cNvSpPr>
          <p:nvPr>
            <p:ph type="ctrTitle"/>
          </p:nvPr>
        </p:nvSpPr>
        <p:spPr/>
        <p:txBody>
          <a:bodyPr/>
          <a:lstStyle/>
          <a:p>
            <a:r>
              <a:rPr lang="en-US" dirty="0" smtClean="0"/>
              <a:t>Conclusion to dilemma</a:t>
            </a:r>
            <a:endParaRPr lang="en-US" dirty="0"/>
          </a:p>
        </p:txBody>
      </p:sp>
    </p:spTree>
    <p:extLst>
      <p:ext uri="{BB962C8B-B14F-4D97-AF65-F5344CB8AC3E}">
        <p14:creationId xmlns:p14="http://schemas.microsoft.com/office/powerpoint/2010/main" val="40807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2819400"/>
            <a:ext cx="8382000" cy="3429000"/>
          </a:xfrm>
        </p:spPr>
        <p:txBody>
          <a:bodyPr>
            <a:normAutofit/>
          </a:bodyPr>
          <a:lstStyle/>
          <a:p>
            <a:pPr algn="l"/>
            <a:r>
              <a:rPr lang="en-US" sz="3600" dirty="0" err="1" smtClean="0">
                <a:solidFill>
                  <a:schemeClr val="accent6">
                    <a:lumMod val="75000"/>
                  </a:schemeClr>
                </a:solidFill>
              </a:rPr>
              <a:t>TITle</a:t>
            </a:r>
            <a:endParaRPr lang="en-US" sz="3600" dirty="0" smtClean="0">
              <a:solidFill>
                <a:schemeClr val="accent6">
                  <a:lumMod val="75000"/>
                </a:schemeClr>
              </a:solidFill>
            </a:endParaRPr>
          </a:p>
          <a:p>
            <a:pPr marL="571500" indent="-571500" algn="l">
              <a:buFont typeface="Wingdings" pitchFamily="2" charset="2"/>
              <a:buChar char="q"/>
            </a:pPr>
            <a:r>
              <a:rPr lang="en-US" sz="2000" cap="none" dirty="0" smtClean="0">
                <a:solidFill>
                  <a:schemeClr val="tx1">
                    <a:lumMod val="95000"/>
                    <a:lumOff val="5000"/>
                  </a:schemeClr>
                </a:solidFill>
              </a:rPr>
              <a:t>Provides “</a:t>
            </a:r>
            <a:r>
              <a:rPr lang="en-US" sz="2000" u="sng" cap="none" dirty="0" smtClean="0">
                <a:solidFill>
                  <a:schemeClr val="tx1">
                    <a:lumMod val="95000"/>
                    <a:lumOff val="5000"/>
                  </a:schemeClr>
                </a:solidFill>
              </a:rPr>
              <a:t>Frame of Reference</a:t>
            </a:r>
            <a:r>
              <a:rPr lang="en-US" sz="2000" cap="none" dirty="0" smtClean="0">
                <a:solidFill>
                  <a:schemeClr val="tx1">
                    <a:lumMod val="95000"/>
                    <a:lumOff val="5000"/>
                  </a:schemeClr>
                </a:solidFill>
              </a:rPr>
              <a:t>” to researcher for continuous reflection.</a:t>
            </a:r>
          </a:p>
          <a:p>
            <a:pPr marL="571500" indent="-571500" algn="l">
              <a:buFont typeface="Wingdings" pitchFamily="2" charset="2"/>
              <a:buChar char="q"/>
            </a:pPr>
            <a:r>
              <a:rPr lang="en-US" sz="2000" cap="none" dirty="0" smtClean="0">
                <a:solidFill>
                  <a:schemeClr val="tx1">
                    <a:lumMod val="95000"/>
                    <a:lumOff val="5000"/>
                  </a:schemeClr>
                </a:solidFill>
              </a:rPr>
              <a:t>“</a:t>
            </a:r>
            <a:r>
              <a:rPr lang="en-US" sz="2000" u="sng" cap="none" dirty="0" smtClean="0">
                <a:solidFill>
                  <a:schemeClr val="tx1">
                    <a:lumMod val="95000"/>
                    <a:lumOff val="5000"/>
                  </a:schemeClr>
                </a:solidFill>
              </a:rPr>
              <a:t>Conceptual point of Reference</a:t>
            </a:r>
            <a:r>
              <a:rPr lang="en-US" sz="2000" cap="none" dirty="0" smtClean="0">
                <a:solidFill>
                  <a:schemeClr val="tx1">
                    <a:lumMod val="95000"/>
                    <a:lumOff val="5000"/>
                  </a:schemeClr>
                </a:solidFill>
              </a:rPr>
              <a:t>” to readers.</a:t>
            </a:r>
          </a:p>
          <a:p>
            <a:pPr marL="571500" indent="-571500" algn="l">
              <a:buFont typeface="Wingdings" pitchFamily="2" charset="2"/>
              <a:buChar char="q"/>
            </a:pPr>
            <a:r>
              <a:rPr lang="en-US" sz="2000" cap="none" dirty="0" smtClean="0">
                <a:solidFill>
                  <a:schemeClr val="tx1">
                    <a:lumMod val="95000"/>
                    <a:lumOff val="5000"/>
                  </a:schemeClr>
                </a:solidFill>
              </a:rPr>
              <a:t>Enable Librarian to catalogue the thesis on the basis of title alone.</a:t>
            </a:r>
            <a:endParaRPr lang="en-US" sz="2000" cap="none" dirty="0">
              <a:solidFill>
                <a:schemeClr val="tx1">
                  <a:lumMod val="95000"/>
                  <a:lumOff val="5000"/>
                </a:schemeClr>
              </a:solidFill>
            </a:endParaRPr>
          </a:p>
        </p:txBody>
      </p:sp>
      <p:sp>
        <p:nvSpPr>
          <p:cNvPr id="3" name="Title 2"/>
          <p:cNvSpPr>
            <a:spLocks noGrp="1"/>
          </p:cNvSpPr>
          <p:nvPr>
            <p:ph type="ctrTitle"/>
          </p:nvPr>
        </p:nvSpPr>
        <p:spPr/>
        <p:txBody>
          <a:bodyPr/>
          <a:lstStyle/>
          <a:p>
            <a:pPr lvl="0">
              <a:spcBef>
                <a:spcPct val="20000"/>
              </a:spcBef>
            </a:pPr>
            <a:r>
              <a:rPr lang="en-US" sz="2800" b="1" cap="all" spc="250" dirty="0">
                <a:ea typeface="+mn-ea"/>
                <a:cs typeface="+mn-cs"/>
              </a:rPr>
              <a:t>Components of Qualitative Research Plan</a:t>
            </a:r>
            <a:br>
              <a:rPr lang="en-US" sz="2800" b="1" cap="all" spc="250" dirty="0">
                <a:ea typeface="+mn-ea"/>
                <a:cs typeface="+mn-cs"/>
              </a:rPr>
            </a:br>
            <a:endParaRPr lang="en-US" dirty="0"/>
          </a:p>
        </p:txBody>
      </p:sp>
    </p:spTree>
    <p:extLst>
      <p:ext uri="{BB962C8B-B14F-4D97-AF65-F5344CB8AC3E}">
        <p14:creationId xmlns:p14="http://schemas.microsoft.com/office/powerpoint/2010/main" val="236051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2819400"/>
            <a:ext cx="8382000" cy="3429000"/>
          </a:xfrm>
        </p:spPr>
        <p:txBody>
          <a:bodyPr>
            <a:normAutofit/>
            <a:scene3d>
              <a:camera prst="orthographicFront"/>
              <a:lightRig rig="threePt" dir="t"/>
            </a:scene3d>
            <a:sp3d extrusionH="57150">
              <a:bevelT w="38100" h="38100"/>
              <a:bevelB w="38100" h="38100"/>
              <a:extrusionClr>
                <a:schemeClr val="accent1">
                  <a:lumMod val="75000"/>
                </a:schemeClr>
              </a:extrusionClr>
            </a:sp3d>
          </a:bodyPr>
          <a:lstStyle/>
          <a:p>
            <a:pPr algn="l"/>
            <a:r>
              <a:rPr lang="en-US" sz="3600" dirty="0" smtClean="0">
                <a:solidFill>
                  <a:schemeClr val="accent6">
                    <a:lumMod val="75000"/>
                  </a:schemeClr>
                </a:solidFill>
              </a:rPr>
              <a:t>Introduction section</a:t>
            </a:r>
          </a:p>
          <a:p>
            <a:pPr algn="l"/>
            <a:r>
              <a:rPr lang="en-US" sz="2400" dirty="0" smtClean="0">
                <a:solidFill>
                  <a:srgbClr val="FF0000"/>
                </a:solidFill>
              </a:rPr>
              <a:t>Topic Statement</a:t>
            </a:r>
          </a:p>
          <a:p>
            <a:pPr marL="342900" indent="-342900" algn="l">
              <a:buFont typeface="Wingdings" pitchFamily="2" charset="2"/>
              <a:buChar char="q"/>
            </a:pPr>
            <a:r>
              <a:rPr lang="en-US" sz="2400" cap="none" dirty="0" smtClean="0">
                <a:solidFill>
                  <a:schemeClr val="tx1">
                    <a:lumMod val="85000"/>
                    <a:lumOff val="15000"/>
                  </a:schemeClr>
                </a:solidFill>
              </a:rPr>
              <a:t>It is the every thing about research plan</a:t>
            </a:r>
          </a:p>
          <a:p>
            <a:pPr marL="342900" indent="-342900" algn="l">
              <a:buFont typeface="Wingdings" pitchFamily="2" charset="2"/>
              <a:buChar char="q"/>
            </a:pPr>
            <a:r>
              <a:rPr lang="en-US" sz="2400" cap="none" dirty="0" smtClean="0">
                <a:solidFill>
                  <a:schemeClr val="tx1">
                    <a:lumMod val="85000"/>
                    <a:lumOff val="15000"/>
                  </a:schemeClr>
                </a:solidFill>
              </a:rPr>
              <a:t>It should be written in C</a:t>
            </a:r>
            <a:r>
              <a:rPr lang="en-US" sz="1800" cap="none" dirty="0" smtClean="0">
                <a:solidFill>
                  <a:schemeClr val="tx1">
                    <a:lumMod val="85000"/>
                    <a:lumOff val="15000"/>
                  </a:schemeClr>
                </a:solidFill>
              </a:rPr>
              <a:t>3 </a:t>
            </a:r>
            <a:r>
              <a:rPr lang="en-US" sz="2400" cap="none" dirty="0" smtClean="0">
                <a:solidFill>
                  <a:schemeClr val="tx1">
                    <a:lumMod val="85000"/>
                    <a:lumOff val="15000"/>
                  </a:schemeClr>
                </a:solidFill>
              </a:rPr>
              <a:t>format (clearly, concisely and comprehensively )</a:t>
            </a:r>
          </a:p>
          <a:p>
            <a:pPr algn="l"/>
            <a:endParaRPr lang="en-US" sz="2400" cap="none" dirty="0" smtClean="0">
              <a:solidFill>
                <a:schemeClr val="tx1">
                  <a:lumMod val="85000"/>
                  <a:lumOff val="15000"/>
                </a:schemeClr>
              </a:solidFill>
            </a:endParaRPr>
          </a:p>
        </p:txBody>
      </p:sp>
      <p:sp>
        <p:nvSpPr>
          <p:cNvPr id="3" name="Title 2"/>
          <p:cNvSpPr>
            <a:spLocks noGrp="1"/>
          </p:cNvSpPr>
          <p:nvPr>
            <p:ph type="ctrTitle"/>
          </p:nvPr>
        </p:nvSpPr>
        <p:spPr/>
        <p:txBody>
          <a:bodyPr/>
          <a:lstStyle/>
          <a:p>
            <a:pPr lvl="0">
              <a:spcBef>
                <a:spcPct val="20000"/>
              </a:spcBef>
            </a:pPr>
            <a:r>
              <a:rPr lang="en-US" sz="2800" b="1" cap="all" spc="250" dirty="0">
                <a:ea typeface="+mn-ea"/>
                <a:cs typeface="+mn-cs"/>
              </a:rPr>
              <a:t>Components of Qualitative Research Plan</a:t>
            </a:r>
            <a:br>
              <a:rPr lang="en-US" sz="2800" b="1" cap="all" spc="250" dirty="0">
                <a:ea typeface="+mn-ea"/>
                <a:cs typeface="+mn-cs"/>
              </a:rPr>
            </a:br>
            <a:endParaRPr lang="en-US" dirty="0"/>
          </a:p>
        </p:txBody>
      </p:sp>
    </p:spTree>
    <p:extLst>
      <p:ext uri="{BB962C8B-B14F-4D97-AF65-F5344CB8AC3E}">
        <p14:creationId xmlns:p14="http://schemas.microsoft.com/office/powerpoint/2010/main" val="289339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2">
                                            <p:txEl>
                                              <p:pRg st="0" end="0"/>
                                            </p:txEl>
                                          </p:spTgt>
                                        </p:tgtEl>
                                        <p:attrNameLst>
                                          <p:attrName>style.color</p:attrName>
                                        </p:attrNameLst>
                                      </p:cBhvr>
                                      <p:by>
                                        <p:hsl h="7200000" s="0" l="0"/>
                                      </p:by>
                                    </p:animClr>
                                    <p:animClr clrSpc="hsl" dir="cw">
                                      <p:cBhvr>
                                        <p:cTn id="7" dur="500" fill="hold"/>
                                        <p:tgtEl>
                                          <p:spTgt spid="2">
                                            <p:txEl>
                                              <p:pRg st="0" end="0"/>
                                            </p:txEl>
                                          </p:spTgt>
                                        </p:tgtEl>
                                        <p:attrNameLst>
                                          <p:attrName>fillcolor</p:attrName>
                                        </p:attrNameLst>
                                      </p:cBhvr>
                                      <p:by>
                                        <p:hsl h="7200000" s="0" l="0"/>
                                      </p:by>
                                    </p:animClr>
                                    <p:animClr clrSpc="hsl" dir="cw">
                                      <p:cBhvr>
                                        <p:cTn id="8" dur="500" fill="hold"/>
                                        <p:tgtEl>
                                          <p:spTgt spid="2">
                                            <p:txEl>
                                              <p:pRg st="0" end="0"/>
                                            </p:txEl>
                                          </p:spTgt>
                                        </p:tgtEl>
                                        <p:attrNameLst>
                                          <p:attrName>stroke.color</p:attrName>
                                        </p:attrNameLst>
                                      </p:cBhvr>
                                      <p:by>
                                        <p:hsl h="7200000" s="0" l="0"/>
                                      </p:by>
                                    </p:animClr>
                                    <p:set>
                                      <p:cBhvr>
                                        <p:cTn id="9" dur="500" fill="hold"/>
                                        <p:tgtEl>
                                          <p:spTgt spid="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590800"/>
            <a:ext cx="8077200" cy="3200400"/>
          </a:xfrm>
        </p:spPr>
        <p:txBody>
          <a:bodyPr/>
          <a:lstStyle/>
          <a:p>
            <a:pPr lvl="0" algn="l">
              <a:buClr>
                <a:srgbClr val="D16349"/>
              </a:buClr>
            </a:pPr>
            <a:r>
              <a:rPr lang="en-US" sz="3600" dirty="0">
                <a:solidFill>
                  <a:srgbClr val="D19049">
                    <a:lumMod val="75000"/>
                  </a:srgbClr>
                </a:solidFill>
              </a:rPr>
              <a:t>Introduction </a:t>
            </a:r>
            <a:r>
              <a:rPr lang="en-US" sz="3600" dirty="0" smtClean="0">
                <a:solidFill>
                  <a:srgbClr val="D19049">
                    <a:lumMod val="75000"/>
                  </a:srgbClr>
                </a:solidFill>
              </a:rPr>
              <a:t>section</a:t>
            </a:r>
          </a:p>
          <a:p>
            <a:pPr lvl="0" algn="l">
              <a:buClr>
                <a:srgbClr val="D16349"/>
              </a:buClr>
            </a:pPr>
            <a:r>
              <a:rPr lang="en-US" sz="2400" dirty="0" smtClean="0">
                <a:solidFill>
                  <a:srgbClr val="FF0000"/>
                </a:solidFill>
              </a:rPr>
              <a:t>Framing the study</a:t>
            </a:r>
          </a:p>
          <a:p>
            <a:pPr lvl="0" algn="l">
              <a:buClr>
                <a:srgbClr val="D16349"/>
              </a:buClr>
            </a:pPr>
            <a:r>
              <a:rPr lang="en-US" sz="2400" cap="none" dirty="0" smtClean="0">
                <a:solidFill>
                  <a:schemeClr val="tx1">
                    <a:lumMod val="85000"/>
                    <a:lumOff val="15000"/>
                  </a:schemeClr>
                </a:solidFill>
              </a:rPr>
              <a:t>Researcher should demonstrate the relevance of proposed study using a frame of reference that reader will be able to relate.</a:t>
            </a:r>
            <a:endParaRPr lang="en-US" sz="2400" cap="none" dirty="0">
              <a:solidFill>
                <a:schemeClr val="tx1">
                  <a:lumMod val="85000"/>
                  <a:lumOff val="15000"/>
                </a:schemeClr>
              </a:solidFill>
            </a:endParaRPr>
          </a:p>
        </p:txBody>
      </p:sp>
      <p:sp>
        <p:nvSpPr>
          <p:cNvPr id="3" name="Title 2"/>
          <p:cNvSpPr>
            <a:spLocks noGrp="1"/>
          </p:cNvSpPr>
          <p:nvPr>
            <p:ph type="ctrTitle"/>
          </p:nvPr>
        </p:nvSpPr>
        <p:spPr>
          <a:xfrm>
            <a:off x="685800" y="381000"/>
            <a:ext cx="7772400" cy="1143000"/>
          </a:xfrm>
        </p:spPr>
        <p:txBody>
          <a:bodyPr/>
          <a:lstStyle/>
          <a:p>
            <a:r>
              <a:rPr lang="en-US" sz="2800" b="1" cap="all" spc="250" dirty="0">
                <a:solidFill>
                  <a:srgbClr val="D16349"/>
                </a:solidFill>
              </a:rPr>
              <a:t>Components of Qualitative Research Plan</a:t>
            </a:r>
            <a:endParaRPr lang="en-US" dirty="0"/>
          </a:p>
        </p:txBody>
      </p:sp>
    </p:spTree>
    <p:extLst>
      <p:ext uri="{BB962C8B-B14F-4D97-AF65-F5344CB8AC3E}">
        <p14:creationId xmlns:p14="http://schemas.microsoft.com/office/powerpoint/2010/main" val="4238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895600"/>
            <a:ext cx="8077200" cy="3429000"/>
          </a:xfrm>
        </p:spPr>
        <p:txBody>
          <a:bodyPr/>
          <a:lstStyle/>
          <a:p>
            <a:pPr lvl="0" algn="l">
              <a:buClr>
                <a:srgbClr val="D16349"/>
              </a:buClr>
            </a:pPr>
            <a:r>
              <a:rPr lang="en-US" sz="3600" dirty="0">
                <a:solidFill>
                  <a:srgbClr val="D19049">
                    <a:lumMod val="75000"/>
                  </a:srgbClr>
                </a:solidFill>
              </a:rPr>
              <a:t>Introduction </a:t>
            </a:r>
            <a:r>
              <a:rPr lang="en-US" sz="3600" dirty="0" smtClean="0">
                <a:solidFill>
                  <a:srgbClr val="D19049">
                    <a:lumMod val="75000"/>
                  </a:srgbClr>
                </a:solidFill>
              </a:rPr>
              <a:t>section</a:t>
            </a:r>
          </a:p>
          <a:p>
            <a:pPr lvl="0" algn="l">
              <a:buClr>
                <a:srgbClr val="D16349"/>
              </a:buClr>
            </a:pPr>
            <a:r>
              <a:rPr lang="en-US" sz="2400" dirty="0" smtClean="0">
                <a:solidFill>
                  <a:srgbClr val="FF0000"/>
                </a:solidFill>
              </a:rPr>
              <a:t>Statement of Research Question</a:t>
            </a:r>
            <a:endParaRPr lang="en-US" sz="2400" dirty="0">
              <a:solidFill>
                <a:srgbClr val="FF0000"/>
              </a:solidFill>
            </a:endParaRPr>
          </a:p>
          <a:p>
            <a:pPr marL="342900" lvl="0" indent="-342900" algn="l">
              <a:buClr>
                <a:srgbClr val="D16349"/>
              </a:buClr>
              <a:buFont typeface="Wingdings" pitchFamily="2" charset="2"/>
              <a:buChar char="q"/>
            </a:pPr>
            <a:r>
              <a:rPr lang="en-US" sz="2000" cap="none" dirty="0" smtClean="0">
                <a:solidFill>
                  <a:prstClr val="black">
                    <a:lumMod val="85000"/>
                    <a:lumOff val="15000"/>
                  </a:prstClr>
                </a:solidFill>
              </a:rPr>
              <a:t>It is tricky to maintain inherent flexibility in qualitative research while posing initial research.</a:t>
            </a:r>
            <a:endParaRPr lang="en-US" sz="2000" cap="none" dirty="0">
              <a:solidFill>
                <a:prstClr val="black">
                  <a:lumMod val="85000"/>
                  <a:lumOff val="15000"/>
                </a:prstClr>
              </a:solidFill>
            </a:endParaRPr>
          </a:p>
          <a:p>
            <a:pPr marL="342900" lvl="0" indent="-342900" algn="l">
              <a:buClr>
                <a:srgbClr val="D16349"/>
              </a:buClr>
              <a:buFont typeface="Wingdings" pitchFamily="2" charset="2"/>
              <a:buChar char="q"/>
            </a:pPr>
            <a:r>
              <a:rPr lang="en-US" sz="2000" cap="none" dirty="0" smtClean="0">
                <a:solidFill>
                  <a:schemeClr val="tx1">
                    <a:lumMod val="85000"/>
                    <a:lumOff val="15000"/>
                  </a:schemeClr>
                </a:solidFill>
              </a:rPr>
              <a:t>It is suggested to pose initial questions closely link to theories and policies and practical problems</a:t>
            </a:r>
          </a:p>
          <a:p>
            <a:pPr marL="342900" lvl="0" indent="-342900" algn="l">
              <a:buClr>
                <a:srgbClr val="D16349"/>
              </a:buClr>
              <a:buFont typeface="Wingdings" pitchFamily="2" charset="2"/>
              <a:buChar char="q"/>
            </a:pPr>
            <a:r>
              <a:rPr lang="en-US" sz="2000" cap="none" dirty="0" smtClean="0">
                <a:solidFill>
                  <a:schemeClr val="tx1">
                    <a:lumMod val="85000"/>
                    <a:lumOff val="15000"/>
                  </a:schemeClr>
                </a:solidFill>
              </a:rPr>
              <a:t>It should be linked to literature</a:t>
            </a:r>
          </a:p>
          <a:p>
            <a:pPr marL="342900" lvl="0" indent="-342900" algn="l">
              <a:buClr>
                <a:srgbClr val="D16349"/>
              </a:buClr>
              <a:buFont typeface="Wingdings" pitchFamily="2" charset="2"/>
              <a:buChar char="q"/>
            </a:pPr>
            <a:endParaRPr lang="en-US" sz="2000" cap="none" dirty="0">
              <a:solidFill>
                <a:schemeClr val="tx1">
                  <a:lumMod val="85000"/>
                  <a:lumOff val="15000"/>
                </a:schemeClr>
              </a:solidFill>
            </a:endParaRPr>
          </a:p>
        </p:txBody>
      </p:sp>
      <p:sp>
        <p:nvSpPr>
          <p:cNvPr id="3" name="Title 2"/>
          <p:cNvSpPr>
            <a:spLocks noGrp="1"/>
          </p:cNvSpPr>
          <p:nvPr>
            <p:ph type="ctrTitle"/>
          </p:nvPr>
        </p:nvSpPr>
        <p:spPr>
          <a:xfrm>
            <a:off x="685800" y="381000"/>
            <a:ext cx="7772400" cy="1143000"/>
          </a:xfrm>
        </p:spPr>
        <p:txBody>
          <a:bodyPr/>
          <a:lstStyle/>
          <a:p>
            <a:r>
              <a:rPr lang="en-US" sz="2800" b="1" cap="all" spc="250" dirty="0">
                <a:solidFill>
                  <a:srgbClr val="D16349"/>
                </a:solidFill>
              </a:rPr>
              <a:t>Components of Qualitative Research Plan</a:t>
            </a:r>
            <a:endParaRPr lang="en-US" dirty="0"/>
          </a:p>
        </p:txBody>
      </p:sp>
    </p:spTree>
    <p:extLst>
      <p:ext uri="{BB962C8B-B14F-4D97-AF65-F5344CB8AC3E}">
        <p14:creationId xmlns:p14="http://schemas.microsoft.com/office/powerpoint/2010/main" val="59650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000"/>
                                        <p:tgtEl>
                                          <p:spTgt spid="2">
                                            <p:txEl>
                                              <p:pRg st="3" end="3"/>
                                            </p:txEl>
                                          </p:spTgt>
                                        </p:tgtEl>
                                      </p:cBhvr>
                                    </p:animEffect>
                                    <p:anim calcmode="lin" valueType="num">
                                      <p:cBhvr>
                                        <p:cTn id="1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000"/>
                                        <p:tgtEl>
                                          <p:spTgt spid="2">
                                            <p:txEl>
                                              <p:pRg st="4" end="4"/>
                                            </p:txEl>
                                          </p:spTgt>
                                        </p:tgtEl>
                                      </p:cBhvr>
                                    </p:animEffect>
                                    <p:anim calcmode="lin" valueType="num">
                                      <p:cBhvr>
                                        <p:cTn id="2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lstStyle/>
          <a:p>
            <a:r>
              <a:rPr lang="en-US" dirty="0" smtClean="0"/>
              <a:t>Research plan – detailed description of a study proposed to investigate a given problem.</a:t>
            </a:r>
          </a:p>
          <a:p>
            <a:pPr>
              <a:buNone/>
            </a:pPr>
            <a:endParaRPr lang="en-US" dirty="0" smtClean="0"/>
          </a:p>
          <a:p>
            <a:r>
              <a:rPr lang="en-US" dirty="0" smtClean="0"/>
              <a:t>Generally include an:</a:t>
            </a:r>
          </a:p>
          <a:p>
            <a:pPr lvl="1"/>
            <a:r>
              <a:rPr lang="en-US" dirty="0" smtClean="0"/>
              <a:t>Introduction – review of literature</a:t>
            </a:r>
          </a:p>
          <a:p>
            <a:pPr lvl="1"/>
            <a:r>
              <a:rPr lang="en-US" dirty="0" smtClean="0"/>
              <a:t>Discussion of research design and procedures</a:t>
            </a:r>
          </a:p>
          <a:p>
            <a:pPr lvl="1"/>
            <a:r>
              <a:rPr lang="en-US" dirty="0" smtClean="0"/>
              <a:t>Information about data analysis</a:t>
            </a:r>
          </a:p>
          <a:p>
            <a:pPr lvl="1">
              <a:buNone/>
            </a:pPr>
            <a:endParaRPr lang="en-US" dirty="0" smtClean="0"/>
          </a:p>
        </p:txBody>
      </p:sp>
      <p:pic>
        <p:nvPicPr>
          <p:cNvPr id="2050" name="Picture 2" descr="C:\Users\dowling\AppData\Local\Microsoft\Windows\Temporary Internet Files\Content.IE5\T4FTVMQJ\MP9004395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648200"/>
            <a:ext cx="2373313" cy="1584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590800"/>
            <a:ext cx="8077200" cy="3962400"/>
          </a:xfrm>
        </p:spPr>
        <p:txBody>
          <a:bodyPr/>
          <a:lstStyle/>
          <a:p>
            <a:pPr lvl="0" algn="l">
              <a:buClr>
                <a:srgbClr val="D16349"/>
              </a:buClr>
            </a:pPr>
            <a:r>
              <a:rPr lang="en-US" sz="3600" dirty="0" smtClean="0">
                <a:solidFill>
                  <a:srgbClr val="D19049">
                    <a:lumMod val="75000"/>
                  </a:srgbClr>
                </a:solidFill>
              </a:rPr>
              <a:t>Review of Literature</a:t>
            </a:r>
          </a:p>
          <a:p>
            <a:pPr marL="285750" lvl="0" indent="-285750" algn="l">
              <a:buClr>
                <a:srgbClr val="D16349"/>
              </a:buClr>
              <a:buFont typeface="Wingdings" pitchFamily="2" charset="2"/>
              <a:buChar char="q"/>
            </a:pPr>
            <a:r>
              <a:rPr lang="en-US" sz="2000" cap="none" dirty="0" smtClean="0">
                <a:solidFill>
                  <a:schemeClr val="tx1">
                    <a:lumMod val="85000"/>
                    <a:lumOff val="15000"/>
                  </a:schemeClr>
                </a:solidFill>
              </a:rPr>
              <a:t>Review of literature should describe the assumption and theories that underlie to initial research question</a:t>
            </a:r>
          </a:p>
          <a:p>
            <a:pPr marL="285750" lvl="0" indent="-285750" algn="l">
              <a:buClr>
                <a:srgbClr val="D16349"/>
              </a:buClr>
              <a:buFont typeface="Wingdings" pitchFamily="2" charset="2"/>
              <a:buChar char="q"/>
            </a:pPr>
            <a:r>
              <a:rPr lang="en-US" sz="2000" cap="none" dirty="0" smtClean="0">
                <a:solidFill>
                  <a:schemeClr val="tx1">
                    <a:lumMod val="85000"/>
                    <a:lumOff val="15000"/>
                  </a:schemeClr>
                </a:solidFill>
              </a:rPr>
              <a:t>Review of literature should highlight the potential gaps in existing theories and preparedness of research to bridge them.</a:t>
            </a:r>
          </a:p>
          <a:p>
            <a:pPr marL="285750" lvl="0" indent="-285750" algn="l">
              <a:buClr>
                <a:srgbClr val="D16349"/>
              </a:buClr>
              <a:buFont typeface="Wingdings" pitchFamily="2" charset="2"/>
              <a:buChar char="q"/>
            </a:pPr>
            <a:r>
              <a:rPr lang="en-US" sz="2000" cap="none" dirty="0" smtClean="0">
                <a:solidFill>
                  <a:schemeClr val="tx1">
                    <a:lumMod val="85000"/>
                    <a:lumOff val="15000"/>
                  </a:schemeClr>
                </a:solidFill>
              </a:rPr>
              <a:t>Suggestions, further refinement and possible direction for further research</a:t>
            </a:r>
            <a:endParaRPr lang="en-US" sz="2000" cap="none" dirty="0">
              <a:solidFill>
                <a:schemeClr val="tx1">
                  <a:lumMod val="85000"/>
                  <a:lumOff val="15000"/>
                </a:schemeClr>
              </a:solidFill>
            </a:endParaRPr>
          </a:p>
        </p:txBody>
      </p:sp>
      <p:sp>
        <p:nvSpPr>
          <p:cNvPr id="3" name="Title 2"/>
          <p:cNvSpPr>
            <a:spLocks noGrp="1"/>
          </p:cNvSpPr>
          <p:nvPr>
            <p:ph type="ctrTitle"/>
          </p:nvPr>
        </p:nvSpPr>
        <p:spPr>
          <a:xfrm>
            <a:off x="685800" y="381000"/>
            <a:ext cx="7772400" cy="1143000"/>
          </a:xfrm>
        </p:spPr>
        <p:txBody>
          <a:bodyPr/>
          <a:lstStyle/>
          <a:p>
            <a:r>
              <a:rPr lang="en-US" sz="2800" b="1" cap="all" spc="250" dirty="0">
                <a:solidFill>
                  <a:srgbClr val="D16349"/>
                </a:solidFill>
              </a:rPr>
              <a:t>Components of Qualitative Research Plan</a:t>
            </a:r>
            <a:endParaRPr lang="en-US" dirty="0"/>
          </a:p>
        </p:txBody>
      </p:sp>
    </p:spTree>
    <p:extLst>
      <p:ext uri="{BB962C8B-B14F-4D97-AF65-F5344CB8AC3E}">
        <p14:creationId xmlns:p14="http://schemas.microsoft.com/office/powerpoint/2010/main" val="258183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362200"/>
            <a:ext cx="8077200" cy="3810000"/>
          </a:xfrm>
        </p:spPr>
        <p:txBody>
          <a:bodyPr>
            <a:normAutofit/>
          </a:bodyPr>
          <a:lstStyle/>
          <a:p>
            <a:pPr algn="l"/>
            <a:r>
              <a:rPr lang="en-US" sz="2000" dirty="0" smtClean="0">
                <a:solidFill>
                  <a:srgbClr val="FF0000"/>
                </a:solidFill>
              </a:rPr>
              <a:t>Generally it includes:</a:t>
            </a:r>
          </a:p>
          <a:p>
            <a:pPr marL="285750" indent="-285750" algn="l">
              <a:buFont typeface="Wingdings" pitchFamily="2" charset="2"/>
              <a:buChar char="q"/>
            </a:pPr>
            <a:r>
              <a:rPr lang="en-US" sz="2000" cap="none" dirty="0" smtClean="0">
                <a:solidFill>
                  <a:schemeClr val="tx1">
                    <a:lumMod val="95000"/>
                    <a:lumOff val="5000"/>
                  </a:schemeClr>
                </a:solidFill>
              </a:rPr>
              <a:t>Description of qualitative approach used</a:t>
            </a:r>
          </a:p>
          <a:p>
            <a:pPr marL="285750" indent="-285750" algn="l">
              <a:buFont typeface="Wingdings" pitchFamily="2" charset="2"/>
              <a:buChar char="q"/>
            </a:pPr>
            <a:r>
              <a:rPr lang="en-US" sz="2000" cap="none" dirty="0" smtClean="0">
                <a:solidFill>
                  <a:schemeClr val="tx1">
                    <a:lumMod val="95000"/>
                    <a:lumOff val="5000"/>
                  </a:schemeClr>
                </a:solidFill>
              </a:rPr>
              <a:t>Rationale of the study</a:t>
            </a:r>
          </a:p>
          <a:p>
            <a:pPr marL="285750" lvl="0" indent="-285750" algn="l">
              <a:buClr>
                <a:srgbClr val="D16349"/>
              </a:buClr>
              <a:buFont typeface="Wingdings" pitchFamily="2" charset="2"/>
              <a:buChar char="q"/>
            </a:pPr>
            <a:r>
              <a:rPr lang="en-US" sz="2000" cap="none" dirty="0" smtClean="0">
                <a:solidFill>
                  <a:schemeClr val="tx1">
                    <a:lumMod val="95000"/>
                    <a:lumOff val="5000"/>
                  </a:schemeClr>
                </a:solidFill>
              </a:rPr>
              <a:t>Location of research context, gaining access (to authorities, research participants)</a:t>
            </a:r>
            <a:r>
              <a:rPr lang="en-US" sz="2000" cap="none" dirty="0">
                <a:solidFill>
                  <a:prstClr val="black">
                    <a:lumMod val="95000"/>
                    <a:lumOff val="5000"/>
                  </a:prstClr>
                </a:solidFill>
              </a:rPr>
              <a:t> Researchers role </a:t>
            </a:r>
            <a:endParaRPr lang="en-US" sz="2000" cap="none" dirty="0" smtClean="0">
              <a:solidFill>
                <a:schemeClr val="tx1">
                  <a:lumMod val="95000"/>
                  <a:lumOff val="5000"/>
                </a:schemeClr>
              </a:solidFill>
            </a:endParaRPr>
          </a:p>
          <a:p>
            <a:pPr marL="285750" indent="-285750" algn="l">
              <a:buFont typeface="Wingdings" pitchFamily="2" charset="2"/>
              <a:buChar char="q"/>
            </a:pPr>
            <a:r>
              <a:rPr lang="en-US" sz="2000" cap="none" dirty="0" smtClean="0">
                <a:solidFill>
                  <a:schemeClr val="tx1">
                    <a:lumMod val="95000"/>
                    <a:lumOff val="5000"/>
                  </a:schemeClr>
                </a:solidFill>
              </a:rPr>
              <a:t>Population and procedure of sampling</a:t>
            </a:r>
          </a:p>
          <a:p>
            <a:pPr marL="285750" indent="-285750" algn="l">
              <a:buFont typeface="Wingdings" pitchFamily="2" charset="2"/>
              <a:buChar char="q"/>
            </a:pPr>
            <a:r>
              <a:rPr lang="en-US" sz="2000" cap="none" dirty="0" smtClean="0">
                <a:solidFill>
                  <a:schemeClr val="tx1">
                    <a:lumMod val="95000"/>
                    <a:lumOff val="5000"/>
                  </a:schemeClr>
                </a:solidFill>
              </a:rPr>
              <a:t>Data management strategies and analysis</a:t>
            </a:r>
          </a:p>
          <a:p>
            <a:pPr marL="285750" indent="-285750" algn="l">
              <a:buFont typeface="Wingdings" pitchFamily="2" charset="2"/>
              <a:buChar char="q"/>
            </a:pPr>
            <a:r>
              <a:rPr lang="en-US" sz="2000" cap="none" dirty="0" smtClean="0">
                <a:solidFill>
                  <a:schemeClr val="tx1">
                    <a:lumMod val="95000"/>
                    <a:lumOff val="5000"/>
                  </a:schemeClr>
                </a:solidFill>
              </a:rPr>
              <a:t>Limitation of study</a:t>
            </a:r>
            <a:endParaRPr lang="en-US" sz="2000" cap="none" dirty="0">
              <a:solidFill>
                <a:schemeClr val="tx1">
                  <a:lumMod val="95000"/>
                  <a:lumOff val="5000"/>
                </a:schemeClr>
              </a:solidFill>
            </a:endParaRPr>
          </a:p>
        </p:txBody>
      </p:sp>
      <p:sp>
        <p:nvSpPr>
          <p:cNvPr id="5" name="Title 2"/>
          <p:cNvSpPr>
            <a:spLocks noGrp="1"/>
          </p:cNvSpPr>
          <p:nvPr>
            <p:ph type="ctrTitle"/>
          </p:nvPr>
        </p:nvSpPr>
        <p:spPr>
          <a:xfrm>
            <a:off x="685800" y="685800"/>
            <a:ext cx="7772400" cy="1752600"/>
          </a:xfrm>
        </p:spPr>
        <p:txBody>
          <a:bodyPr>
            <a:normAutofit fontScale="90000"/>
          </a:bodyPr>
          <a:lstStyle/>
          <a:p>
            <a:pPr lvl="0"/>
            <a:r>
              <a:rPr lang="en-US" sz="2800" b="1" cap="all" spc="250" dirty="0" smtClean="0">
                <a:solidFill>
                  <a:srgbClr val="D16349"/>
                </a:solidFill>
              </a:rPr>
              <a:t/>
            </a:r>
            <a:br>
              <a:rPr lang="en-US" sz="2800" b="1" cap="all" spc="250" dirty="0" smtClean="0">
                <a:solidFill>
                  <a:srgbClr val="D16349"/>
                </a:solidFill>
              </a:rPr>
            </a:br>
            <a:r>
              <a:rPr lang="en-US" sz="2800" b="1" cap="all" spc="250" dirty="0">
                <a:solidFill>
                  <a:srgbClr val="D16349"/>
                </a:solidFill>
              </a:rPr>
              <a:t/>
            </a:r>
            <a:br>
              <a:rPr lang="en-US" sz="2800" b="1" cap="all" spc="250" dirty="0">
                <a:solidFill>
                  <a:srgbClr val="D16349"/>
                </a:solidFill>
              </a:rPr>
            </a:br>
            <a:r>
              <a:rPr lang="en-US" sz="2800" b="1" cap="all" spc="250" dirty="0" smtClean="0">
                <a:solidFill>
                  <a:srgbClr val="D16349"/>
                </a:solidFill>
              </a:rPr>
              <a:t>Components </a:t>
            </a:r>
            <a:r>
              <a:rPr lang="en-US" sz="2800" b="1" cap="all" spc="250" dirty="0">
                <a:solidFill>
                  <a:srgbClr val="D16349"/>
                </a:solidFill>
              </a:rPr>
              <a:t>of Qualitative Research </a:t>
            </a:r>
            <a:r>
              <a:rPr lang="en-US" sz="2800" b="1" cap="all" spc="250" dirty="0" smtClean="0">
                <a:solidFill>
                  <a:srgbClr val="D16349"/>
                </a:solidFill>
              </a:rPr>
              <a:t>Plan</a:t>
            </a:r>
            <a:br>
              <a:rPr lang="en-US" sz="2800" b="1" cap="all" spc="250" dirty="0" smtClean="0">
                <a:solidFill>
                  <a:srgbClr val="D16349"/>
                </a:solidFill>
              </a:rPr>
            </a:br>
            <a:r>
              <a:rPr lang="en-US" sz="4400" dirty="0">
                <a:solidFill>
                  <a:srgbClr val="D19049">
                    <a:lumMod val="75000"/>
                  </a:srgbClr>
                </a:solidFill>
              </a:rPr>
              <a:t>Research Procedure section</a:t>
            </a:r>
            <a:br>
              <a:rPr lang="en-US" sz="4400" dirty="0">
                <a:solidFill>
                  <a:srgbClr val="D19049">
                    <a:lumMod val="75000"/>
                  </a:srgbClr>
                </a:solidFill>
              </a:rPr>
            </a:br>
            <a:endParaRPr lang="en-US" dirty="0"/>
          </a:p>
        </p:txBody>
      </p:sp>
    </p:spTree>
    <p:extLst>
      <p:ext uri="{BB962C8B-B14F-4D97-AF65-F5344CB8AC3E}">
        <p14:creationId xmlns:p14="http://schemas.microsoft.com/office/powerpoint/2010/main" val="63885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arn(inVertical)">
                                      <p:cBhvr>
                                        <p:cTn id="21" dur="500"/>
                                        <p:tgtEl>
                                          <p:spTgt spid="2">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arn(inVertical)">
                                      <p:cBhvr>
                                        <p:cTn id="24" dur="500"/>
                                        <p:tgtEl>
                                          <p:spTgt spid="2">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362200"/>
            <a:ext cx="8077200" cy="3810000"/>
          </a:xfrm>
        </p:spPr>
        <p:txBody>
          <a:bodyPr>
            <a:normAutofit/>
          </a:bodyPr>
          <a:lstStyle/>
          <a:p>
            <a:pPr algn="l"/>
            <a:r>
              <a:rPr lang="en-US" sz="2400" cap="none" dirty="0" smtClean="0">
                <a:solidFill>
                  <a:srgbClr val="FF0000"/>
                </a:solidFill>
              </a:rPr>
              <a:t>Description of approach &amp; Rationale for the study</a:t>
            </a:r>
          </a:p>
          <a:p>
            <a:pPr marL="285750" indent="-285750" algn="l">
              <a:buFont typeface="Wingdings" pitchFamily="2" charset="2"/>
              <a:buChar char="q"/>
            </a:pPr>
            <a:r>
              <a:rPr lang="en-US" sz="2000" cap="none" dirty="0" smtClean="0">
                <a:solidFill>
                  <a:schemeClr val="tx1">
                    <a:lumMod val="95000"/>
                    <a:lumOff val="5000"/>
                  </a:schemeClr>
                </a:solidFill>
              </a:rPr>
              <a:t>Classify over all approach used in qualitative paradigm </a:t>
            </a:r>
            <a:r>
              <a:rPr lang="en-US" sz="1800" cap="none" dirty="0" smtClean="0">
                <a:solidFill>
                  <a:schemeClr val="tx1">
                    <a:lumMod val="95000"/>
                    <a:lumOff val="5000"/>
                  </a:schemeClr>
                </a:solidFill>
              </a:rPr>
              <a:t>(Case-Study, historical, ethnographic)</a:t>
            </a:r>
          </a:p>
          <a:p>
            <a:pPr algn="l"/>
            <a:endParaRPr lang="en-US" sz="1800" cap="none" dirty="0" smtClean="0">
              <a:solidFill>
                <a:schemeClr val="tx1">
                  <a:lumMod val="95000"/>
                  <a:lumOff val="5000"/>
                </a:schemeClr>
              </a:solidFill>
            </a:endParaRPr>
          </a:p>
          <a:p>
            <a:pPr marL="285750" indent="-285750" algn="l">
              <a:buFont typeface="Wingdings" pitchFamily="2" charset="2"/>
              <a:buChar char="q"/>
            </a:pPr>
            <a:r>
              <a:rPr lang="en-US" sz="1800" cap="none" dirty="0" smtClean="0">
                <a:solidFill>
                  <a:schemeClr val="tx1">
                    <a:lumMod val="95000"/>
                    <a:lumOff val="5000"/>
                  </a:schemeClr>
                </a:solidFill>
              </a:rPr>
              <a:t>Provide rationale for the appropriateness and link in literature.</a:t>
            </a:r>
          </a:p>
          <a:p>
            <a:pPr marL="285750" indent="-285750" algn="l">
              <a:buFont typeface="Wingdings" pitchFamily="2" charset="2"/>
              <a:buChar char="q"/>
            </a:pPr>
            <a:endParaRPr lang="en-US" sz="1800" cap="none" dirty="0" smtClean="0">
              <a:solidFill>
                <a:schemeClr val="tx1">
                  <a:lumMod val="95000"/>
                  <a:lumOff val="5000"/>
                </a:schemeClr>
              </a:solidFill>
            </a:endParaRPr>
          </a:p>
        </p:txBody>
      </p:sp>
      <p:sp>
        <p:nvSpPr>
          <p:cNvPr id="5" name="Title 2"/>
          <p:cNvSpPr>
            <a:spLocks noGrp="1"/>
          </p:cNvSpPr>
          <p:nvPr>
            <p:ph type="ctrTitle"/>
          </p:nvPr>
        </p:nvSpPr>
        <p:spPr>
          <a:xfrm>
            <a:off x="685800" y="685800"/>
            <a:ext cx="7772400" cy="1752600"/>
          </a:xfrm>
        </p:spPr>
        <p:txBody>
          <a:bodyPr>
            <a:normAutofit fontScale="90000"/>
          </a:bodyPr>
          <a:lstStyle/>
          <a:p>
            <a:pPr lvl="0"/>
            <a:r>
              <a:rPr lang="en-US" sz="2800" b="1" cap="all" spc="250" dirty="0" smtClean="0">
                <a:solidFill>
                  <a:srgbClr val="D16349"/>
                </a:solidFill>
              </a:rPr>
              <a:t/>
            </a:r>
            <a:br>
              <a:rPr lang="en-US" sz="2800" b="1" cap="all" spc="250" dirty="0" smtClean="0">
                <a:solidFill>
                  <a:srgbClr val="D16349"/>
                </a:solidFill>
              </a:rPr>
            </a:br>
            <a:r>
              <a:rPr lang="en-US" sz="2800" b="1" cap="all" spc="250" dirty="0">
                <a:solidFill>
                  <a:srgbClr val="D16349"/>
                </a:solidFill>
              </a:rPr>
              <a:t/>
            </a:r>
            <a:br>
              <a:rPr lang="en-US" sz="2800" b="1" cap="all" spc="250" dirty="0">
                <a:solidFill>
                  <a:srgbClr val="D16349"/>
                </a:solidFill>
              </a:rPr>
            </a:br>
            <a:r>
              <a:rPr lang="en-US" sz="2800" b="1" cap="all" spc="250" dirty="0" smtClean="0">
                <a:solidFill>
                  <a:srgbClr val="D16349"/>
                </a:solidFill>
              </a:rPr>
              <a:t>Components </a:t>
            </a:r>
            <a:r>
              <a:rPr lang="en-US" sz="2800" b="1" cap="all" spc="250" dirty="0">
                <a:solidFill>
                  <a:srgbClr val="D16349"/>
                </a:solidFill>
              </a:rPr>
              <a:t>of Qualitative Research </a:t>
            </a:r>
            <a:r>
              <a:rPr lang="en-US" sz="2800" b="1" cap="all" spc="250" dirty="0" smtClean="0">
                <a:solidFill>
                  <a:srgbClr val="D16349"/>
                </a:solidFill>
              </a:rPr>
              <a:t>Plan</a:t>
            </a:r>
            <a:br>
              <a:rPr lang="en-US" sz="2800" b="1" cap="all" spc="250" dirty="0" smtClean="0">
                <a:solidFill>
                  <a:srgbClr val="D16349"/>
                </a:solidFill>
              </a:rPr>
            </a:br>
            <a:r>
              <a:rPr lang="en-US" sz="4400" dirty="0">
                <a:solidFill>
                  <a:srgbClr val="D19049">
                    <a:lumMod val="75000"/>
                  </a:srgbClr>
                </a:solidFill>
              </a:rPr>
              <a:t>Research Procedure section</a:t>
            </a:r>
            <a:br>
              <a:rPr lang="en-US" sz="4400" dirty="0">
                <a:solidFill>
                  <a:srgbClr val="D19049">
                    <a:lumMod val="75000"/>
                  </a:srgbClr>
                </a:solidFill>
              </a:rPr>
            </a:br>
            <a:endParaRPr lang="en-US" dirty="0"/>
          </a:p>
        </p:txBody>
      </p:sp>
    </p:spTree>
    <p:extLst>
      <p:ext uri="{BB962C8B-B14F-4D97-AF65-F5344CB8AC3E}">
        <p14:creationId xmlns:p14="http://schemas.microsoft.com/office/powerpoint/2010/main" val="115017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362200"/>
            <a:ext cx="8305800" cy="3810000"/>
          </a:xfrm>
        </p:spPr>
        <p:txBody>
          <a:bodyPr>
            <a:normAutofit/>
          </a:bodyPr>
          <a:lstStyle/>
          <a:p>
            <a:pPr algn="l"/>
            <a:r>
              <a:rPr lang="en-US" sz="2000" cap="none" dirty="0" smtClean="0">
                <a:solidFill>
                  <a:srgbClr val="FF0000"/>
                </a:solidFill>
              </a:rPr>
              <a:t>LOCATION OF RESEARCH CONTEXT, GAINING ACCESS (TO AUTHORITIES, RESEARCH PARTICIPANTS)</a:t>
            </a:r>
          </a:p>
          <a:p>
            <a:pPr marL="285750" indent="-285750" algn="l">
              <a:buFont typeface="Wingdings" pitchFamily="2" charset="2"/>
              <a:buChar char="q"/>
            </a:pPr>
            <a:r>
              <a:rPr lang="en-US" sz="1800" cap="none" dirty="0" smtClean="0">
                <a:solidFill>
                  <a:schemeClr val="tx1">
                    <a:lumMod val="95000"/>
                    <a:lumOff val="5000"/>
                  </a:schemeClr>
                </a:solidFill>
              </a:rPr>
              <a:t>In contrast to quantitative research, qualitative research is more exploratory, understanding-oriented and in-context research (</a:t>
            </a:r>
            <a:r>
              <a:rPr lang="en-US" sz="1800" cap="none" dirty="0" err="1" smtClean="0">
                <a:solidFill>
                  <a:schemeClr val="tx1">
                    <a:lumMod val="95000"/>
                    <a:lumOff val="5000"/>
                  </a:schemeClr>
                </a:solidFill>
              </a:rPr>
              <a:t>Gay,L.R</a:t>
            </a:r>
            <a:r>
              <a:rPr lang="en-US" sz="1800" cap="none" dirty="0" smtClean="0">
                <a:solidFill>
                  <a:schemeClr val="tx1">
                    <a:lumMod val="95000"/>
                    <a:lumOff val="5000"/>
                  </a:schemeClr>
                </a:solidFill>
              </a:rPr>
              <a:t>. 2012, Pp.12-15) in natural setting. Thus research plan provides information about:</a:t>
            </a:r>
            <a:r>
              <a:rPr lang="en-US" sz="2000" cap="none" dirty="0" smtClean="0">
                <a:solidFill>
                  <a:srgbClr val="FF0000"/>
                </a:solidFill>
              </a:rPr>
              <a:t> </a:t>
            </a:r>
            <a:r>
              <a:rPr lang="en-US" sz="2000" u="sng" cap="none" dirty="0">
                <a:solidFill>
                  <a:schemeClr val="tx1">
                    <a:lumMod val="85000"/>
                    <a:lumOff val="15000"/>
                  </a:schemeClr>
                </a:solidFill>
              </a:rPr>
              <a:t>GAINING ACCESS </a:t>
            </a:r>
            <a:r>
              <a:rPr lang="en-US" sz="2000" u="sng" cap="none" dirty="0" smtClean="0">
                <a:solidFill>
                  <a:schemeClr val="tx1">
                    <a:lumMod val="85000"/>
                    <a:lumOff val="15000"/>
                  </a:schemeClr>
                </a:solidFill>
              </a:rPr>
              <a:t>TO </a:t>
            </a:r>
            <a:r>
              <a:rPr lang="en-US" sz="2000" u="sng" cap="none" dirty="0">
                <a:solidFill>
                  <a:schemeClr val="tx1">
                    <a:lumMod val="85000"/>
                    <a:lumOff val="15000"/>
                  </a:schemeClr>
                </a:solidFill>
              </a:rPr>
              <a:t>AUTHORITIES, RESEARCH </a:t>
            </a:r>
            <a:r>
              <a:rPr lang="en-US" sz="2000" u="sng" cap="none" dirty="0" smtClean="0">
                <a:solidFill>
                  <a:schemeClr val="tx1">
                    <a:lumMod val="85000"/>
                    <a:lumOff val="15000"/>
                  </a:schemeClr>
                </a:solidFill>
              </a:rPr>
              <a:t>PARTICIPANTS</a:t>
            </a:r>
          </a:p>
          <a:p>
            <a:pPr marL="342900" lvl="0" indent="-342900" algn="l">
              <a:buClr>
                <a:srgbClr val="D16349"/>
              </a:buClr>
              <a:buFont typeface="Wingdings" pitchFamily="2" charset="2"/>
              <a:buChar char="q"/>
            </a:pPr>
            <a:r>
              <a:rPr lang="en-US" sz="2000" u="sng" cap="none" dirty="0" smtClean="0">
                <a:solidFill>
                  <a:srgbClr val="002060"/>
                </a:solidFill>
              </a:rPr>
              <a:t>Discuss in detail the role of researcher during the process of research</a:t>
            </a:r>
            <a:endParaRPr lang="en-US" sz="2000" u="sng" cap="none" dirty="0">
              <a:solidFill>
                <a:srgbClr val="002060"/>
              </a:solidFill>
            </a:endParaRPr>
          </a:p>
          <a:p>
            <a:pPr algn="l"/>
            <a:endParaRPr lang="en-US" sz="1800" cap="none" dirty="0" smtClean="0">
              <a:solidFill>
                <a:schemeClr val="tx1">
                  <a:lumMod val="95000"/>
                  <a:lumOff val="5000"/>
                </a:schemeClr>
              </a:solidFill>
            </a:endParaRPr>
          </a:p>
        </p:txBody>
      </p:sp>
      <p:sp>
        <p:nvSpPr>
          <p:cNvPr id="5" name="Title 2"/>
          <p:cNvSpPr>
            <a:spLocks noGrp="1"/>
          </p:cNvSpPr>
          <p:nvPr>
            <p:ph type="ctrTitle"/>
          </p:nvPr>
        </p:nvSpPr>
        <p:spPr>
          <a:xfrm>
            <a:off x="685800" y="685800"/>
            <a:ext cx="7772400" cy="1752600"/>
          </a:xfrm>
        </p:spPr>
        <p:txBody>
          <a:bodyPr>
            <a:normAutofit fontScale="90000"/>
          </a:bodyPr>
          <a:lstStyle/>
          <a:p>
            <a:pPr lvl="0"/>
            <a:r>
              <a:rPr lang="en-US" sz="2800" b="1" cap="all" spc="250" dirty="0" smtClean="0">
                <a:solidFill>
                  <a:srgbClr val="D16349"/>
                </a:solidFill>
              </a:rPr>
              <a:t/>
            </a:r>
            <a:br>
              <a:rPr lang="en-US" sz="2800" b="1" cap="all" spc="250" dirty="0" smtClean="0">
                <a:solidFill>
                  <a:srgbClr val="D16349"/>
                </a:solidFill>
              </a:rPr>
            </a:br>
            <a:r>
              <a:rPr lang="en-US" sz="2800" b="1" cap="all" spc="250" dirty="0">
                <a:solidFill>
                  <a:srgbClr val="D16349"/>
                </a:solidFill>
              </a:rPr>
              <a:t/>
            </a:r>
            <a:br>
              <a:rPr lang="en-US" sz="2800" b="1" cap="all" spc="250" dirty="0">
                <a:solidFill>
                  <a:srgbClr val="D16349"/>
                </a:solidFill>
              </a:rPr>
            </a:br>
            <a:r>
              <a:rPr lang="en-US" sz="2800" b="1" cap="all" spc="250" dirty="0" smtClean="0">
                <a:solidFill>
                  <a:srgbClr val="D16349"/>
                </a:solidFill>
              </a:rPr>
              <a:t>Components </a:t>
            </a:r>
            <a:r>
              <a:rPr lang="en-US" sz="2800" b="1" cap="all" spc="250" dirty="0">
                <a:solidFill>
                  <a:srgbClr val="D16349"/>
                </a:solidFill>
              </a:rPr>
              <a:t>of Qualitative Research </a:t>
            </a:r>
            <a:r>
              <a:rPr lang="en-US" sz="2800" b="1" cap="all" spc="250" dirty="0" smtClean="0">
                <a:solidFill>
                  <a:srgbClr val="D16349"/>
                </a:solidFill>
              </a:rPr>
              <a:t>Plan</a:t>
            </a:r>
            <a:br>
              <a:rPr lang="en-US" sz="2800" b="1" cap="all" spc="250" dirty="0" smtClean="0">
                <a:solidFill>
                  <a:srgbClr val="D16349"/>
                </a:solidFill>
              </a:rPr>
            </a:br>
            <a:r>
              <a:rPr lang="en-US" sz="4400" dirty="0">
                <a:solidFill>
                  <a:srgbClr val="D19049">
                    <a:lumMod val="75000"/>
                  </a:srgbClr>
                </a:solidFill>
              </a:rPr>
              <a:t>Research Procedure section</a:t>
            </a:r>
            <a:br>
              <a:rPr lang="en-US" sz="4400" dirty="0">
                <a:solidFill>
                  <a:srgbClr val="D19049">
                    <a:lumMod val="75000"/>
                  </a:srgbClr>
                </a:solidFill>
              </a:rPr>
            </a:br>
            <a:endParaRPr lang="en-US" dirty="0"/>
          </a:p>
        </p:txBody>
      </p:sp>
    </p:spTree>
    <p:extLst>
      <p:ext uri="{BB962C8B-B14F-4D97-AF65-F5344CB8AC3E}">
        <p14:creationId xmlns:p14="http://schemas.microsoft.com/office/powerpoint/2010/main" val="250006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heel(1)">
                                      <p:cBhvr>
                                        <p:cTn id="11"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362200"/>
            <a:ext cx="8077200" cy="3810000"/>
          </a:xfrm>
        </p:spPr>
        <p:txBody>
          <a:bodyPr>
            <a:normAutofit lnSpcReduction="10000"/>
          </a:bodyPr>
          <a:lstStyle/>
          <a:p>
            <a:pPr lvl="0" algn="l">
              <a:buClr>
                <a:srgbClr val="D16349"/>
              </a:buClr>
            </a:pPr>
            <a:r>
              <a:rPr lang="en-US" sz="3200" cap="none" dirty="0">
                <a:solidFill>
                  <a:srgbClr val="FF0000"/>
                </a:solidFill>
              </a:rPr>
              <a:t>Population </a:t>
            </a:r>
            <a:r>
              <a:rPr lang="en-US" sz="3200" cap="none" dirty="0" smtClean="0">
                <a:solidFill>
                  <a:srgbClr val="FF0000"/>
                </a:solidFill>
              </a:rPr>
              <a:t>&amp; Procedure </a:t>
            </a:r>
            <a:r>
              <a:rPr lang="en-US" sz="3200" cap="none" dirty="0">
                <a:solidFill>
                  <a:srgbClr val="FF0000"/>
                </a:solidFill>
              </a:rPr>
              <a:t>of </a:t>
            </a:r>
            <a:r>
              <a:rPr lang="en-US" sz="3200" cap="none" dirty="0" smtClean="0">
                <a:solidFill>
                  <a:srgbClr val="FF0000"/>
                </a:solidFill>
              </a:rPr>
              <a:t>Drawing Sampling</a:t>
            </a:r>
          </a:p>
          <a:p>
            <a:pPr lvl="0" algn="l">
              <a:buClr>
                <a:srgbClr val="D16349"/>
              </a:buClr>
            </a:pPr>
            <a:r>
              <a:rPr lang="en-US" sz="2000" cap="none" dirty="0">
                <a:solidFill>
                  <a:prstClr val="black">
                    <a:lumMod val="95000"/>
                    <a:lumOff val="5000"/>
                  </a:prstClr>
                </a:solidFill>
              </a:rPr>
              <a:t>In contrast to quantitative research, qualitative research </a:t>
            </a:r>
            <a:r>
              <a:rPr lang="en-US" sz="2000" cap="none" dirty="0" smtClean="0">
                <a:solidFill>
                  <a:prstClr val="black">
                    <a:lumMod val="95000"/>
                    <a:lumOff val="5000"/>
                  </a:prstClr>
                </a:solidFill>
              </a:rPr>
              <a:t>more focuses on small size of sample and not tend to be representative of whole phenomena.</a:t>
            </a:r>
          </a:p>
          <a:p>
            <a:pPr lvl="0" algn="l">
              <a:buClr>
                <a:srgbClr val="D16349"/>
              </a:buClr>
            </a:pPr>
            <a:r>
              <a:rPr lang="en-US" sz="2000" cap="none" dirty="0" smtClean="0">
                <a:solidFill>
                  <a:srgbClr val="FF0000"/>
                </a:solidFill>
              </a:rPr>
              <a:t>Sample size: Possible Answers are</a:t>
            </a:r>
          </a:p>
          <a:p>
            <a:pPr lvl="0" algn="l">
              <a:buClr>
                <a:srgbClr val="D16349"/>
              </a:buClr>
            </a:pPr>
            <a:r>
              <a:rPr lang="en-US" sz="2000" cap="none" dirty="0" smtClean="0">
                <a:solidFill>
                  <a:prstClr val="black">
                    <a:lumMod val="95000"/>
                    <a:lumOff val="5000"/>
                  </a:prstClr>
                </a:solidFill>
              </a:rPr>
              <a:t>“No hard and fast rules”</a:t>
            </a:r>
          </a:p>
          <a:p>
            <a:pPr lvl="0" algn="l">
              <a:buClr>
                <a:srgbClr val="D16349"/>
              </a:buClr>
            </a:pPr>
            <a:r>
              <a:rPr lang="en-US" sz="2000" cap="none" dirty="0" smtClean="0">
                <a:solidFill>
                  <a:prstClr val="black">
                    <a:lumMod val="95000"/>
                    <a:lumOff val="5000"/>
                  </a:prstClr>
                </a:solidFill>
              </a:rPr>
              <a:t>“It Depends”</a:t>
            </a:r>
          </a:p>
          <a:p>
            <a:pPr lvl="0" algn="l">
              <a:buClr>
                <a:srgbClr val="D16349"/>
              </a:buClr>
            </a:pPr>
            <a:r>
              <a:rPr lang="en-US" sz="2000" cap="none" dirty="0" smtClean="0">
                <a:solidFill>
                  <a:prstClr val="black">
                    <a:lumMod val="95000"/>
                    <a:lumOff val="5000"/>
                  </a:prstClr>
                </a:solidFill>
              </a:rPr>
              <a:t>“it can be single sample or 60-70 participants from multiple contexts”</a:t>
            </a:r>
            <a:endParaRPr lang="en-US" sz="1400" cap="none" dirty="0" smtClean="0">
              <a:solidFill>
                <a:prstClr val="black">
                  <a:lumMod val="95000"/>
                  <a:lumOff val="5000"/>
                </a:prstClr>
              </a:solidFill>
            </a:endParaRPr>
          </a:p>
          <a:p>
            <a:pPr algn="l"/>
            <a:endParaRPr lang="en-US" sz="1800" cap="none" dirty="0" smtClean="0">
              <a:solidFill>
                <a:schemeClr val="tx1">
                  <a:lumMod val="95000"/>
                  <a:lumOff val="5000"/>
                </a:schemeClr>
              </a:solidFill>
            </a:endParaRPr>
          </a:p>
        </p:txBody>
      </p:sp>
      <p:sp>
        <p:nvSpPr>
          <p:cNvPr id="5" name="Title 2"/>
          <p:cNvSpPr>
            <a:spLocks noGrp="1"/>
          </p:cNvSpPr>
          <p:nvPr>
            <p:ph type="ctrTitle"/>
          </p:nvPr>
        </p:nvSpPr>
        <p:spPr>
          <a:xfrm>
            <a:off x="685800" y="685800"/>
            <a:ext cx="7772400" cy="1752600"/>
          </a:xfrm>
        </p:spPr>
        <p:txBody>
          <a:bodyPr>
            <a:normAutofit fontScale="90000"/>
          </a:bodyPr>
          <a:lstStyle/>
          <a:p>
            <a:pPr lvl="0"/>
            <a:r>
              <a:rPr lang="en-US" sz="2800" b="1" cap="all" spc="250" dirty="0" smtClean="0">
                <a:solidFill>
                  <a:srgbClr val="D16349"/>
                </a:solidFill>
              </a:rPr>
              <a:t/>
            </a:r>
            <a:br>
              <a:rPr lang="en-US" sz="2800" b="1" cap="all" spc="250" dirty="0" smtClean="0">
                <a:solidFill>
                  <a:srgbClr val="D16349"/>
                </a:solidFill>
              </a:rPr>
            </a:br>
            <a:r>
              <a:rPr lang="en-US" sz="2800" b="1" cap="all" spc="250" dirty="0">
                <a:solidFill>
                  <a:srgbClr val="D16349"/>
                </a:solidFill>
              </a:rPr>
              <a:t/>
            </a:r>
            <a:br>
              <a:rPr lang="en-US" sz="2800" b="1" cap="all" spc="250" dirty="0">
                <a:solidFill>
                  <a:srgbClr val="D16349"/>
                </a:solidFill>
              </a:rPr>
            </a:br>
            <a:r>
              <a:rPr lang="en-US" sz="2800" b="1" cap="all" spc="250" dirty="0" smtClean="0">
                <a:solidFill>
                  <a:srgbClr val="D16349"/>
                </a:solidFill>
              </a:rPr>
              <a:t>Components </a:t>
            </a:r>
            <a:r>
              <a:rPr lang="en-US" sz="2800" b="1" cap="all" spc="250" dirty="0">
                <a:solidFill>
                  <a:srgbClr val="D16349"/>
                </a:solidFill>
              </a:rPr>
              <a:t>of Qualitative Research </a:t>
            </a:r>
            <a:r>
              <a:rPr lang="en-US" sz="2800" b="1" cap="all" spc="250" dirty="0" smtClean="0">
                <a:solidFill>
                  <a:srgbClr val="D16349"/>
                </a:solidFill>
              </a:rPr>
              <a:t>Plan</a:t>
            </a:r>
            <a:br>
              <a:rPr lang="en-US" sz="2800" b="1" cap="all" spc="250" dirty="0" smtClean="0">
                <a:solidFill>
                  <a:srgbClr val="D16349"/>
                </a:solidFill>
              </a:rPr>
            </a:br>
            <a:r>
              <a:rPr lang="en-US" sz="4400" dirty="0">
                <a:solidFill>
                  <a:srgbClr val="D19049">
                    <a:lumMod val="75000"/>
                  </a:srgbClr>
                </a:solidFill>
              </a:rPr>
              <a:t>Research Procedure section</a:t>
            </a:r>
            <a:br>
              <a:rPr lang="en-US" sz="4400" dirty="0">
                <a:solidFill>
                  <a:srgbClr val="D19049">
                    <a:lumMod val="75000"/>
                  </a:srgbClr>
                </a:solidFill>
              </a:rPr>
            </a:br>
            <a:endParaRPr lang="en-US" dirty="0"/>
          </a:p>
        </p:txBody>
      </p:sp>
    </p:spTree>
    <p:extLst>
      <p:ext uri="{BB962C8B-B14F-4D97-AF65-F5344CB8AC3E}">
        <p14:creationId xmlns:p14="http://schemas.microsoft.com/office/powerpoint/2010/main" val="320180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2">
                                            <p:txEl>
                                              <p:pRg st="3" end="3"/>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2">
                                            <p:txEl>
                                              <p:pRg st="4" end="4"/>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2">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362200"/>
            <a:ext cx="8077200" cy="3810000"/>
          </a:xfrm>
        </p:spPr>
        <p:txBody>
          <a:bodyPr>
            <a:normAutofit/>
          </a:bodyPr>
          <a:lstStyle/>
          <a:p>
            <a:pPr lvl="0" algn="l">
              <a:buClr>
                <a:srgbClr val="D16349"/>
              </a:buClr>
            </a:pPr>
            <a:r>
              <a:rPr lang="en-US" sz="3200" cap="none" dirty="0">
                <a:solidFill>
                  <a:srgbClr val="FF0000"/>
                </a:solidFill>
              </a:rPr>
              <a:t>Population </a:t>
            </a:r>
            <a:r>
              <a:rPr lang="en-US" sz="3200" cap="none" dirty="0" smtClean="0">
                <a:solidFill>
                  <a:srgbClr val="FF0000"/>
                </a:solidFill>
              </a:rPr>
              <a:t>&amp; Procedure </a:t>
            </a:r>
            <a:r>
              <a:rPr lang="en-US" sz="3200" cap="none" dirty="0">
                <a:solidFill>
                  <a:srgbClr val="FF0000"/>
                </a:solidFill>
              </a:rPr>
              <a:t>of </a:t>
            </a:r>
            <a:r>
              <a:rPr lang="en-US" sz="3200" cap="none" dirty="0" smtClean="0">
                <a:solidFill>
                  <a:srgbClr val="FF0000"/>
                </a:solidFill>
              </a:rPr>
              <a:t>Drawing Sampling (continue)</a:t>
            </a:r>
          </a:p>
          <a:p>
            <a:pPr lvl="0" algn="just">
              <a:buClr>
                <a:srgbClr val="D16349"/>
              </a:buClr>
            </a:pPr>
            <a:r>
              <a:rPr lang="en-US" sz="2000" cap="none" dirty="0" smtClean="0">
                <a:solidFill>
                  <a:prstClr val="black">
                    <a:lumMod val="95000"/>
                    <a:lumOff val="5000"/>
                  </a:prstClr>
                </a:solidFill>
              </a:rPr>
              <a:t>Sampling size also matter on Research deadlines, funding and resources availability, interests of volunteer as sample, pertinence of sample to research to research topic and data saturation.(</a:t>
            </a:r>
            <a:r>
              <a:rPr lang="en-US" cap="none" dirty="0" smtClean="0">
                <a:solidFill>
                  <a:prstClr val="black">
                    <a:lumMod val="95000"/>
                    <a:lumOff val="5000"/>
                  </a:prstClr>
                </a:solidFill>
              </a:rPr>
              <a:t>Gay,L.R.2012, p143)</a:t>
            </a:r>
          </a:p>
          <a:p>
            <a:pPr algn="l"/>
            <a:endParaRPr lang="en-US" sz="1800" cap="none" dirty="0" smtClean="0">
              <a:solidFill>
                <a:schemeClr val="tx1">
                  <a:lumMod val="95000"/>
                  <a:lumOff val="5000"/>
                </a:schemeClr>
              </a:solidFill>
            </a:endParaRPr>
          </a:p>
        </p:txBody>
      </p:sp>
      <p:sp>
        <p:nvSpPr>
          <p:cNvPr id="5" name="Title 2"/>
          <p:cNvSpPr>
            <a:spLocks noGrp="1"/>
          </p:cNvSpPr>
          <p:nvPr>
            <p:ph type="ctrTitle"/>
          </p:nvPr>
        </p:nvSpPr>
        <p:spPr>
          <a:xfrm>
            <a:off x="685800" y="685800"/>
            <a:ext cx="7772400" cy="1752600"/>
          </a:xfrm>
        </p:spPr>
        <p:txBody>
          <a:bodyPr>
            <a:normAutofit fontScale="90000"/>
          </a:bodyPr>
          <a:lstStyle/>
          <a:p>
            <a:pPr lvl="0"/>
            <a:r>
              <a:rPr lang="en-US" sz="2800" b="1" cap="all" spc="250" dirty="0" smtClean="0">
                <a:solidFill>
                  <a:srgbClr val="D16349"/>
                </a:solidFill>
              </a:rPr>
              <a:t/>
            </a:r>
            <a:br>
              <a:rPr lang="en-US" sz="2800" b="1" cap="all" spc="250" dirty="0" smtClean="0">
                <a:solidFill>
                  <a:srgbClr val="D16349"/>
                </a:solidFill>
              </a:rPr>
            </a:br>
            <a:r>
              <a:rPr lang="en-US" sz="2800" b="1" cap="all" spc="250" dirty="0">
                <a:solidFill>
                  <a:srgbClr val="D16349"/>
                </a:solidFill>
              </a:rPr>
              <a:t/>
            </a:r>
            <a:br>
              <a:rPr lang="en-US" sz="2800" b="1" cap="all" spc="250" dirty="0">
                <a:solidFill>
                  <a:srgbClr val="D16349"/>
                </a:solidFill>
              </a:rPr>
            </a:br>
            <a:r>
              <a:rPr lang="en-US" sz="2800" b="1" cap="all" spc="250" dirty="0" smtClean="0">
                <a:solidFill>
                  <a:srgbClr val="D16349"/>
                </a:solidFill>
              </a:rPr>
              <a:t>Components </a:t>
            </a:r>
            <a:r>
              <a:rPr lang="en-US" sz="2800" b="1" cap="all" spc="250" dirty="0">
                <a:solidFill>
                  <a:srgbClr val="D16349"/>
                </a:solidFill>
              </a:rPr>
              <a:t>of Qualitative Research </a:t>
            </a:r>
            <a:r>
              <a:rPr lang="en-US" sz="2800" b="1" cap="all" spc="250" dirty="0" smtClean="0">
                <a:solidFill>
                  <a:srgbClr val="D16349"/>
                </a:solidFill>
              </a:rPr>
              <a:t>Plan</a:t>
            </a:r>
            <a:br>
              <a:rPr lang="en-US" sz="2800" b="1" cap="all" spc="250" dirty="0" smtClean="0">
                <a:solidFill>
                  <a:srgbClr val="D16349"/>
                </a:solidFill>
              </a:rPr>
            </a:br>
            <a:r>
              <a:rPr lang="en-US" sz="4400" dirty="0">
                <a:solidFill>
                  <a:srgbClr val="D19049">
                    <a:lumMod val="75000"/>
                  </a:srgbClr>
                </a:solidFill>
              </a:rPr>
              <a:t>Research Procedure section</a:t>
            </a:r>
            <a:br>
              <a:rPr lang="en-US" sz="4400" dirty="0">
                <a:solidFill>
                  <a:srgbClr val="D19049">
                    <a:lumMod val="75000"/>
                  </a:srgbClr>
                </a:solidFill>
              </a:rPr>
            </a:br>
            <a:endParaRPr lang="en-US" dirty="0"/>
          </a:p>
        </p:txBody>
      </p:sp>
    </p:spTree>
    <p:extLst>
      <p:ext uri="{BB962C8B-B14F-4D97-AF65-F5344CB8AC3E}">
        <p14:creationId xmlns:p14="http://schemas.microsoft.com/office/powerpoint/2010/main" val="3089862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438400"/>
            <a:ext cx="8077200" cy="3352800"/>
          </a:xfrm>
        </p:spPr>
        <p:txBody>
          <a:bodyPr>
            <a:normAutofit lnSpcReduction="10000"/>
          </a:bodyPr>
          <a:lstStyle/>
          <a:p>
            <a:pPr algn="l"/>
            <a:r>
              <a:rPr lang="en-US" sz="2400" dirty="0">
                <a:solidFill>
                  <a:srgbClr val="FF0000"/>
                </a:solidFill>
                <a:ea typeface="+mj-ea"/>
                <a:cs typeface="+mj-cs"/>
              </a:rPr>
              <a:t>Data </a:t>
            </a:r>
            <a:r>
              <a:rPr lang="en-US" sz="2400" dirty="0" smtClean="0">
                <a:solidFill>
                  <a:srgbClr val="FF0000"/>
                </a:solidFill>
                <a:ea typeface="+mj-ea"/>
                <a:cs typeface="+mj-cs"/>
              </a:rPr>
              <a:t>Collection strategies</a:t>
            </a:r>
          </a:p>
          <a:p>
            <a:pPr marL="285750" indent="-285750" algn="l">
              <a:buFont typeface="Wingdings" pitchFamily="2" charset="2"/>
              <a:buChar char="q"/>
            </a:pPr>
            <a:r>
              <a:rPr lang="en-US" sz="1800" cap="none" dirty="0" smtClean="0">
                <a:solidFill>
                  <a:schemeClr val="tx1">
                    <a:lumMod val="85000"/>
                    <a:lumOff val="15000"/>
                  </a:schemeClr>
                </a:solidFill>
                <a:ea typeface="+mj-ea"/>
                <a:cs typeface="+mj-cs"/>
              </a:rPr>
              <a:t>Describe specific fieldwork technique or tool used for the data collection</a:t>
            </a:r>
          </a:p>
          <a:p>
            <a:pPr marL="285750" indent="-285750" algn="l">
              <a:buFont typeface="Wingdings" pitchFamily="2" charset="2"/>
              <a:buChar char="q"/>
            </a:pPr>
            <a:r>
              <a:rPr lang="en-US" sz="1800" cap="none" dirty="0" smtClean="0">
                <a:solidFill>
                  <a:schemeClr val="tx1">
                    <a:lumMod val="85000"/>
                    <a:lumOff val="15000"/>
                  </a:schemeClr>
                </a:solidFill>
                <a:ea typeface="+mj-ea"/>
                <a:cs typeface="+mj-cs"/>
              </a:rPr>
              <a:t>Discuss the appropriateness of tool</a:t>
            </a:r>
          </a:p>
          <a:p>
            <a:pPr marL="285750" indent="-285750" algn="l">
              <a:buFont typeface="Wingdings" pitchFamily="2" charset="2"/>
              <a:buChar char="q"/>
            </a:pPr>
            <a:r>
              <a:rPr lang="en-US" sz="1800" cap="none" dirty="0" smtClean="0">
                <a:solidFill>
                  <a:schemeClr val="tx1">
                    <a:lumMod val="85000"/>
                    <a:lumOff val="15000"/>
                  </a:schemeClr>
                </a:solidFill>
                <a:ea typeface="+mj-ea"/>
                <a:cs typeface="+mj-cs"/>
              </a:rPr>
              <a:t>Provide the evidence of tool used during the data collection</a:t>
            </a:r>
            <a:endParaRPr lang="en-US" sz="1800" cap="none" dirty="0" smtClean="0">
              <a:solidFill>
                <a:srgbClr val="FF0000"/>
              </a:solidFill>
              <a:ea typeface="+mj-ea"/>
              <a:cs typeface="+mj-cs"/>
            </a:endParaRPr>
          </a:p>
          <a:p>
            <a:pPr algn="l"/>
            <a:r>
              <a:rPr lang="en-US" sz="1800" cap="none" dirty="0" smtClean="0">
                <a:solidFill>
                  <a:srgbClr val="FF0000"/>
                </a:solidFill>
                <a:ea typeface="+mj-ea"/>
                <a:cs typeface="+mj-cs"/>
              </a:rPr>
              <a:t>Finally the golden words:</a:t>
            </a:r>
          </a:p>
          <a:p>
            <a:pPr algn="l"/>
            <a:r>
              <a:rPr lang="en-US" sz="1800" cap="none" dirty="0">
                <a:solidFill>
                  <a:schemeClr val="tx1">
                    <a:lumMod val="85000"/>
                    <a:lumOff val="15000"/>
                  </a:schemeClr>
                </a:solidFill>
                <a:ea typeface="+mj-ea"/>
                <a:cs typeface="+mj-cs"/>
              </a:rPr>
              <a:t> </a:t>
            </a:r>
            <a:r>
              <a:rPr lang="en-US" sz="1800" cap="none" dirty="0" smtClean="0">
                <a:solidFill>
                  <a:schemeClr val="tx1">
                    <a:lumMod val="85000"/>
                    <a:lumOff val="15000"/>
                  </a:schemeClr>
                </a:solidFill>
                <a:ea typeface="+mj-ea"/>
                <a:cs typeface="+mj-cs"/>
              </a:rPr>
              <a:t>       “</a:t>
            </a:r>
            <a:r>
              <a:rPr lang="en-US" sz="2000" cap="none" dirty="0" smtClean="0">
                <a:solidFill>
                  <a:schemeClr val="accent2">
                    <a:lumMod val="50000"/>
                  </a:schemeClr>
                </a:solidFill>
                <a:ea typeface="+mj-ea"/>
                <a:cs typeface="+mj-cs"/>
              </a:rPr>
              <a:t>Convince the reader that researcher has</a:t>
            </a:r>
          </a:p>
          <a:p>
            <a:pPr algn="l"/>
            <a:r>
              <a:rPr lang="en-US" sz="2000" cap="none" dirty="0">
                <a:solidFill>
                  <a:schemeClr val="accent2">
                    <a:lumMod val="50000"/>
                  </a:schemeClr>
                </a:solidFill>
                <a:ea typeface="+mj-ea"/>
                <a:cs typeface="+mj-cs"/>
              </a:rPr>
              <a:t>	</a:t>
            </a:r>
            <a:r>
              <a:rPr lang="en-US" sz="2000" cap="none" dirty="0" smtClean="0">
                <a:solidFill>
                  <a:schemeClr val="accent2">
                    <a:lumMod val="50000"/>
                  </a:schemeClr>
                </a:solidFill>
                <a:ea typeface="+mj-ea"/>
                <a:cs typeface="+mj-cs"/>
              </a:rPr>
              <a:t> sensible plan and instrumentation for 	collecting the data</a:t>
            </a:r>
            <a:r>
              <a:rPr lang="en-US" sz="1800" cap="none" dirty="0" smtClean="0">
                <a:solidFill>
                  <a:schemeClr val="tx1">
                    <a:lumMod val="85000"/>
                    <a:lumOff val="15000"/>
                  </a:schemeClr>
                </a:solidFill>
                <a:ea typeface="+mj-ea"/>
                <a:cs typeface="+mj-cs"/>
              </a:rPr>
              <a:t>”</a:t>
            </a:r>
            <a:endParaRPr lang="en-US" dirty="0">
              <a:solidFill>
                <a:schemeClr val="tx1">
                  <a:lumMod val="85000"/>
                  <a:lumOff val="15000"/>
                </a:schemeClr>
              </a:solidFill>
            </a:endParaRPr>
          </a:p>
        </p:txBody>
      </p:sp>
      <p:sp>
        <p:nvSpPr>
          <p:cNvPr id="3" name="Title 2"/>
          <p:cNvSpPr>
            <a:spLocks noGrp="1"/>
          </p:cNvSpPr>
          <p:nvPr>
            <p:ph type="ctrTitle"/>
          </p:nvPr>
        </p:nvSpPr>
        <p:spPr>
          <a:xfrm>
            <a:off x="685800" y="381000"/>
            <a:ext cx="7772400" cy="1752600"/>
          </a:xfrm>
        </p:spPr>
        <p:txBody>
          <a:bodyPr>
            <a:normAutofit/>
          </a:bodyPr>
          <a:lstStyle/>
          <a:p>
            <a:r>
              <a:rPr lang="en-US" sz="2800" b="1" cap="all" spc="250" dirty="0">
                <a:solidFill>
                  <a:srgbClr val="D16349"/>
                </a:solidFill>
              </a:rPr>
              <a:t>Components of Qualitative Research </a:t>
            </a:r>
            <a:r>
              <a:rPr lang="en-US" sz="2800" b="1" cap="all" spc="250" dirty="0" smtClean="0">
                <a:solidFill>
                  <a:srgbClr val="D16349"/>
                </a:solidFill>
              </a:rPr>
              <a:t>Plan</a:t>
            </a:r>
            <a:br>
              <a:rPr lang="en-US" sz="2800" b="1" cap="all" spc="250" dirty="0" smtClean="0">
                <a:solidFill>
                  <a:srgbClr val="D16349"/>
                </a:solidFill>
              </a:rPr>
            </a:br>
            <a:r>
              <a:rPr lang="en-US" sz="2400" b="1" cap="all" spc="250" dirty="0" smtClean="0">
                <a:solidFill>
                  <a:srgbClr val="FFC000"/>
                </a:solidFill>
              </a:rPr>
              <a:t>Data Collection, management and analysis strategies</a:t>
            </a:r>
            <a:endParaRPr lang="en-US" sz="2400" dirty="0">
              <a:solidFill>
                <a:srgbClr val="FFC000"/>
              </a:solidFill>
            </a:endParaRPr>
          </a:p>
        </p:txBody>
      </p:sp>
    </p:spTree>
    <p:extLst>
      <p:ext uri="{BB962C8B-B14F-4D97-AF65-F5344CB8AC3E}">
        <p14:creationId xmlns:p14="http://schemas.microsoft.com/office/powerpoint/2010/main" val="355365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438400"/>
            <a:ext cx="8077200" cy="3352800"/>
          </a:xfrm>
        </p:spPr>
        <p:txBody>
          <a:bodyPr>
            <a:normAutofit/>
          </a:bodyPr>
          <a:lstStyle/>
          <a:p>
            <a:pPr algn="l"/>
            <a:r>
              <a:rPr lang="en-US" sz="2400" dirty="0">
                <a:solidFill>
                  <a:srgbClr val="FF0000"/>
                </a:solidFill>
                <a:ea typeface="+mj-ea"/>
                <a:cs typeface="+mj-cs"/>
              </a:rPr>
              <a:t>Data </a:t>
            </a:r>
            <a:r>
              <a:rPr lang="en-US" sz="2400" dirty="0" smtClean="0">
                <a:solidFill>
                  <a:srgbClr val="FF0000"/>
                </a:solidFill>
                <a:ea typeface="+mj-ea"/>
                <a:cs typeface="+mj-cs"/>
              </a:rPr>
              <a:t>Management strategies</a:t>
            </a:r>
          </a:p>
          <a:p>
            <a:pPr algn="l"/>
            <a:r>
              <a:rPr lang="en-US" sz="2400" cap="none" dirty="0" smtClean="0">
                <a:solidFill>
                  <a:schemeClr val="tx1">
                    <a:lumMod val="85000"/>
                    <a:lumOff val="15000"/>
                  </a:schemeClr>
                </a:solidFill>
                <a:ea typeface="+mj-ea"/>
                <a:cs typeface="+mj-cs"/>
              </a:rPr>
              <a:t>Qualitative research plan must address the insight about </a:t>
            </a:r>
          </a:p>
          <a:p>
            <a:pPr algn="l"/>
            <a:r>
              <a:rPr lang="en-US" sz="2400" cap="none" dirty="0" smtClean="0">
                <a:solidFill>
                  <a:srgbClr val="7030A0"/>
                </a:solidFill>
                <a:ea typeface="+mj-ea"/>
                <a:cs typeface="+mj-cs"/>
              </a:rPr>
              <a:t>When material would be</a:t>
            </a:r>
            <a:r>
              <a:rPr lang="en-US" sz="2800" cap="none" dirty="0" smtClean="0">
                <a:solidFill>
                  <a:srgbClr val="7030A0"/>
                </a:solidFill>
                <a:ea typeface="+mj-ea"/>
                <a:cs typeface="+mj-cs"/>
              </a:rPr>
              <a:t> </a:t>
            </a:r>
            <a:r>
              <a:rPr lang="en-US" sz="2800" i="1" u="sng" cap="none" dirty="0" smtClean="0">
                <a:solidFill>
                  <a:schemeClr val="accent1">
                    <a:lumMod val="50000"/>
                  </a:schemeClr>
                </a:solidFill>
                <a:ea typeface="+mj-ea"/>
                <a:cs typeface="+mj-cs"/>
              </a:rPr>
              <a:t>collected</a:t>
            </a:r>
            <a:r>
              <a:rPr lang="en-US" sz="2800" cap="none" dirty="0" smtClean="0">
                <a:solidFill>
                  <a:srgbClr val="7030A0"/>
                </a:solidFill>
                <a:ea typeface="+mj-ea"/>
                <a:cs typeface="+mj-cs"/>
              </a:rPr>
              <a:t> </a:t>
            </a:r>
            <a:r>
              <a:rPr lang="en-US" sz="2400" cap="none" dirty="0" smtClean="0">
                <a:solidFill>
                  <a:srgbClr val="7030A0"/>
                </a:solidFill>
                <a:ea typeface="+mj-ea"/>
                <a:cs typeface="+mj-cs"/>
              </a:rPr>
              <a:t>(provide schedule) and how it would be </a:t>
            </a:r>
            <a:r>
              <a:rPr lang="en-US" sz="2800" i="1" u="sng" cap="none" dirty="0" smtClean="0">
                <a:solidFill>
                  <a:schemeClr val="accent1">
                    <a:lumMod val="50000"/>
                  </a:schemeClr>
                </a:solidFill>
                <a:ea typeface="+mj-ea"/>
                <a:cs typeface="+mj-cs"/>
              </a:rPr>
              <a:t>stored</a:t>
            </a:r>
            <a:r>
              <a:rPr lang="en-US" sz="2400" cap="none" dirty="0" smtClean="0">
                <a:solidFill>
                  <a:srgbClr val="7030A0"/>
                </a:solidFill>
                <a:ea typeface="+mj-ea"/>
                <a:cs typeface="+mj-cs"/>
              </a:rPr>
              <a:t> and </a:t>
            </a:r>
            <a:r>
              <a:rPr lang="en-US" sz="2800" i="1" u="sng" cap="none" dirty="0" smtClean="0">
                <a:solidFill>
                  <a:schemeClr val="accent1">
                    <a:lumMod val="50000"/>
                  </a:schemeClr>
                </a:solidFill>
                <a:ea typeface="+mj-ea"/>
                <a:cs typeface="+mj-cs"/>
              </a:rPr>
              <a:t>protected</a:t>
            </a:r>
            <a:r>
              <a:rPr lang="en-US" sz="2400" cap="none" dirty="0" smtClean="0">
                <a:solidFill>
                  <a:srgbClr val="7030A0"/>
                </a:solidFill>
                <a:ea typeface="+mj-ea"/>
                <a:cs typeface="+mj-cs"/>
              </a:rPr>
              <a:t> and what is the time to write the </a:t>
            </a:r>
            <a:r>
              <a:rPr lang="en-US" sz="2800" i="1" u="sng" cap="none" dirty="0" smtClean="0">
                <a:solidFill>
                  <a:schemeClr val="accent1">
                    <a:lumMod val="50000"/>
                  </a:schemeClr>
                </a:solidFill>
                <a:ea typeface="+mj-ea"/>
                <a:cs typeface="+mj-cs"/>
              </a:rPr>
              <a:t>research report</a:t>
            </a:r>
            <a:r>
              <a:rPr lang="en-US" sz="2400" cap="none" dirty="0" smtClean="0">
                <a:solidFill>
                  <a:srgbClr val="7030A0"/>
                </a:solidFill>
                <a:ea typeface="+mj-ea"/>
                <a:cs typeface="+mj-cs"/>
              </a:rPr>
              <a:t>.</a:t>
            </a:r>
          </a:p>
        </p:txBody>
      </p:sp>
      <p:sp>
        <p:nvSpPr>
          <p:cNvPr id="3" name="Title 2"/>
          <p:cNvSpPr>
            <a:spLocks noGrp="1"/>
          </p:cNvSpPr>
          <p:nvPr>
            <p:ph type="ctrTitle"/>
          </p:nvPr>
        </p:nvSpPr>
        <p:spPr>
          <a:xfrm>
            <a:off x="685800" y="381000"/>
            <a:ext cx="7772400" cy="1752600"/>
          </a:xfrm>
        </p:spPr>
        <p:txBody>
          <a:bodyPr>
            <a:normAutofit/>
          </a:bodyPr>
          <a:lstStyle/>
          <a:p>
            <a:r>
              <a:rPr lang="en-US" sz="2800" b="1" cap="all" spc="250" dirty="0">
                <a:solidFill>
                  <a:srgbClr val="D16349"/>
                </a:solidFill>
              </a:rPr>
              <a:t>Components of Qualitative Research </a:t>
            </a:r>
            <a:r>
              <a:rPr lang="en-US" sz="2800" b="1" cap="all" spc="250" dirty="0" smtClean="0">
                <a:solidFill>
                  <a:srgbClr val="D16349"/>
                </a:solidFill>
              </a:rPr>
              <a:t>Plan</a:t>
            </a:r>
            <a:br>
              <a:rPr lang="en-US" sz="2800" b="1" cap="all" spc="250" dirty="0" smtClean="0">
                <a:solidFill>
                  <a:srgbClr val="D16349"/>
                </a:solidFill>
              </a:rPr>
            </a:br>
            <a:r>
              <a:rPr lang="en-US" sz="2400" b="1" cap="all" spc="250" dirty="0" smtClean="0">
                <a:solidFill>
                  <a:srgbClr val="FFC000"/>
                </a:solidFill>
              </a:rPr>
              <a:t>Data Collection, management and analysis strategies</a:t>
            </a:r>
            <a:endParaRPr lang="en-US" sz="2400" dirty="0">
              <a:solidFill>
                <a:srgbClr val="FFC000"/>
              </a:solidFill>
            </a:endParaRPr>
          </a:p>
        </p:txBody>
      </p:sp>
    </p:spTree>
    <p:extLst>
      <p:ext uri="{BB962C8B-B14F-4D97-AF65-F5344CB8AC3E}">
        <p14:creationId xmlns:p14="http://schemas.microsoft.com/office/powerpoint/2010/main" val="195081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heel(8)">
                                      <p:cBhvr>
                                        <p:cTn id="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438400"/>
            <a:ext cx="8077200" cy="3352800"/>
          </a:xfrm>
        </p:spPr>
        <p:txBody>
          <a:bodyPr>
            <a:normAutofit/>
          </a:bodyPr>
          <a:lstStyle/>
          <a:p>
            <a:pPr algn="l"/>
            <a:r>
              <a:rPr lang="en-US" sz="2400" dirty="0">
                <a:solidFill>
                  <a:srgbClr val="FF0000"/>
                </a:solidFill>
                <a:ea typeface="+mj-ea"/>
                <a:cs typeface="+mj-cs"/>
              </a:rPr>
              <a:t>Data </a:t>
            </a:r>
            <a:r>
              <a:rPr lang="en-US" sz="2400" dirty="0" smtClean="0">
                <a:solidFill>
                  <a:srgbClr val="FF0000"/>
                </a:solidFill>
                <a:ea typeface="+mj-ea"/>
                <a:cs typeface="+mj-cs"/>
              </a:rPr>
              <a:t>Analysis strategies</a:t>
            </a:r>
          </a:p>
          <a:p>
            <a:pPr algn="l"/>
            <a:r>
              <a:rPr lang="en-US" sz="2400" cap="none" dirty="0" smtClean="0">
                <a:solidFill>
                  <a:schemeClr val="tx1">
                    <a:lumMod val="85000"/>
                    <a:lumOff val="15000"/>
                  </a:schemeClr>
                </a:solidFill>
                <a:ea typeface="+mj-ea"/>
                <a:cs typeface="+mj-cs"/>
              </a:rPr>
              <a:t>Qualitative research</a:t>
            </a:r>
          </a:p>
          <a:p>
            <a:pPr marL="342900" indent="-342900" algn="l">
              <a:buFont typeface="Wingdings" pitchFamily="2" charset="2"/>
              <a:buChar char="q"/>
            </a:pPr>
            <a:r>
              <a:rPr lang="en-US" sz="2400" cap="none" dirty="0" smtClean="0">
                <a:solidFill>
                  <a:schemeClr val="tx1">
                    <a:lumMod val="85000"/>
                    <a:lumOff val="15000"/>
                  </a:schemeClr>
                </a:solidFill>
                <a:ea typeface="+mj-ea"/>
                <a:cs typeface="+mj-cs"/>
              </a:rPr>
              <a:t>Heavily weighted toward interpretive rather than statistical data analysis</a:t>
            </a:r>
          </a:p>
          <a:p>
            <a:pPr marL="342900" indent="-342900" algn="l">
              <a:buFont typeface="Wingdings" pitchFamily="2" charset="2"/>
              <a:buChar char="q"/>
            </a:pPr>
            <a:r>
              <a:rPr lang="en-US" sz="2400" cap="none" dirty="0" smtClean="0">
                <a:solidFill>
                  <a:schemeClr val="tx1">
                    <a:lumMod val="85000"/>
                    <a:lumOff val="15000"/>
                  </a:schemeClr>
                </a:solidFill>
                <a:ea typeface="+mj-ea"/>
                <a:cs typeface="+mj-cs"/>
              </a:rPr>
              <a:t>The data is analyzed from interview, field-note, observation by organizing and interpreting data. (Either by Macro analysis or Micro Analysis)</a:t>
            </a:r>
          </a:p>
        </p:txBody>
      </p:sp>
      <p:sp>
        <p:nvSpPr>
          <p:cNvPr id="3" name="Title 2"/>
          <p:cNvSpPr>
            <a:spLocks noGrp="1"/>
          </p:cNvSpPr>
          <p:nvPr>
            <p:ph type="ctrTitle"/>
          </p:nvPr>
        </p:nvSpPr>
        <p:spPr>
          <a:xfrm>
            <a:off x="685800" y="381000"/>
            <a:ext cx="7772400" cy="1752600"/>
          </a:xfrm>
        </p:spPr>
        <p:txBody>
          <a:bodyPr>
            <a:normAutofit/>
          </a:bodyPr>
          <a:lstStyle/>
          <a:p>
            <a:r>
              <a:rPr lang="en-US" sz="2800" b="1" cap="all" spc="250" dirty="0">
                <a:solidFill>
                  <a:srgbClr val="D16349"/>
                </a:solidFill>
              </a:rPr>
              <a:t>Components of Qualitative Research </a:t>
            </a:r>
            <a:r>
              <a:rPr lang="en-US" sz="2800" b="1" cap="all" spc="250" dirty="0" smtClean="0">
                <a:solidFill>
                  <a:srgbClr val="D16349"/>
                </a:solidFill>
              </a:rPr>
              <a:t>Plan</a:t>
            </a:r>
            <a:br>
              <a:rPr lang="en-US" sz="2800" b="1" cap="all" spc="250" dirty="0" smtClean="0">
                <a:solidFill>
                  <a:srgbClr val="D16349"/>
                </a:solidFill>
              </a:rPr>
            </a:br>
            <a:r>
              <a:rPr lang="en-US" sz="2400" b="1" cap="all" spc="250" dirty="0" smtClean="0">
                <a:solidFill>
                  <a:srgbClr val="FFC000"/>
                </a:solidFill>
              </a:rPr>
              <a:t>Data Collection, management and analysis strategies</a:t>
            </a:r>
            <a:endParaRPr lang="en-US" sz="2400" dirty="0">
              <a:solidFill>
                <a:srgbClr val="FFC000"/>
              </a:solidFill>
            </a:endParaRPr>
          </a:p>
        </p:txBody>
      </p:sp>
    </p:spTree>
    <p:extLst>
      <p:ext uri="{BB962C8B-B14F-4D97-AF65-F5344CB8AC3E}">
        <p14:creationId xmlns:p14="http://schemas.microsoft.com/office/powerpoint/2010/main" val="224634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438400"/>
            <a:ext cx="8077200" cy="3352800"/>
          </a:xfrm>
        </p:spPr>
        <p:txBody>
          <a:bodyPr>
            <a:normAutofit/>
          </a:bodyPr>
          <a:lstStyle/>
          <a:p>
            <a:pPr algn="l"/>
            <a:r>
              <a:rPr lang="en-US" sz="3600" cap="none" dirty="0" smtClean="0">
                <a:solidFill>
                  <a:schemeClr val="tx1">
                    <a:lumMod val="95000"/>
                    <a:lumOff val="5000"/>
                  </a:schemeClr>
                </a:solidFill>
              </a:rPr>
              <a:t>A research plan must address an aspect of trustworthiness about the research findings and processes</a:t>
            </a:r>
            <a:r>
              <a:rPr lang="en-US" sz="2000" cap="none" dirty="0" smtClean="0">
                <a:solidFill>
                  <a:schemeClr val="tx1">
                    <a:lumMod val="95000"/>
                    <a:lumOff val="5000"/>
                  </a:schemeClr>
                </a:solidFill>
              </a:rPr>
              <a:t>. </a:t>
            </a:r>
          </a:p>
          <a:p>
            <a:pPr algn="l"/>
            <a:endParaRPr lang="en-US" sz="2000" cap="none" dirty="0" smtClean="0">
              <a:solidFill>
                <a:schemeClr val="tx1">
                  <a:lumMod val="95000"/>
                  <a:lumOff val="5000"/>
                </a:schemeClr>
              </a:solidFill>
            </a:endParaRPr>
          </a:p>
        </p:txBody>
      </p:sp>
      <p:sp>
        <p:nvSpPr>
          <p:cNvPr id="3" name="Title 2"/>
          <p:cNvSpPr>
            <a:spLocks noGrp="1"/>
          </p:cNvSpPr>
          <p:nvPr>
            <p:ph type="ctrTitle"/>
          </p:nvPr>
        </p:nvSpPr>
        <p:spPr>
          <a:xfrm>
            <a:off x="685800" y="381000"/>
            <a:ext cx="7772400" cy="1676400"/>
          </a:xfrm>
        </p:spPr>
        <p:txBody>
          <a:bodyPr>
            <a:normAutofit fontScale="90000"/>
          </a:bodyPr>
          <a:lstStyle/>
          <a:p>
            <a:r>
              <a:rPr lang="en-US" sz="2800" b="1" cap="all" spc="250" dirty="0">
                <a:solidFill>
                  <a:srgbClr val="D16349"/>
                </a:solidFill>
              </a:rPr>
              <a:t>Components of Qualitative Research </a:t>
            </a:r>
            <a:r>
              <a:rPr lang="en-US" sz="2800" b="1" cap="all" spc="250" dirty="0" smtClean="0">
                <a:solidFill>
                  <a:srgbClr val="D16349"/>
                </a:solidFill>
              </a:rPr>
              <a:t>Plan</a:t>
            </a:r>
            <a:br>
              <a:rPr lang="en-US" sz="2800" b="1" cap="all" spc="250" dirty="0" smtClean="0">
                <a:solidFill>
                  <a:srgbClr val="D16349"/>
                </a:solidFill>
              </a:rPr>
            </a:br>
            <a:r>
              <a:rPr lang="en-US" sz="2800" b="1" cap="all" spc="250" dirty="0" smtClean="0">
                <a:solidFill>
                  <a:srgbClr val="D16349"/>
                </a:solidFill>
              </a:rPr>
              <a:t/>
            </a:r>
            <a:br>
              <a:rPr lang="en-US" sz="2800" b="1" cap="all" spc="250" dirty="0" smtClean="0">
                <a:solidFill>
                  <a:srgbClr val="D16349"/>
                </a:solidFill>
              </a:rPr>
            </a:br>
            <a:r>
              <a:rPr lang="en-US" sz="2800" b="1" cap="all" spc="250" dirty="0" smtClean="0">
                <a:solidFill>
                  <a:srgbClr val="FFC000"/>
                </a:solidFill>
              </a:rPr>
              <a:t>Trustworthiness</a:t>
            </a:r>
            <a:endParaRPr lang="en-US" dirty="0">
              <a:solidFill>
                <a:srgbClr val="FFC000"/>
              </a:solidFill>
            </a:endParaRPr>
          </a:p>
        </p:txBody>
      </p:sp>
    </p:spTree>
    <p:extLst>
      <p:ext uri="{BB962C8B-B14F-4D97-AF65-F5344CB8AC3E}">
        <p14:creationId xmlns:p14="http://schemas.microsoft.com/office/powerpoint/2010/main" val="55084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mph" presetSubtype="0" fill="hold" nodeType="clickEffect">
                                  <p:stCondLst>
                                    <p:cond delay="0"/>
                                  </p:stCondLst>
                                  <p:iterate type="lt">
                                    <p:tmPct val="4000"/>
                                  </p:iterate>
                                  <p:childTnLst>
                                    <p:set>
                                      <p:cBhvr override="childStyle">
                                        <p:cTn id="13" dur="500" fill="hold"/>
                                        <p:tgtEl>
                                          <p:spTgt spid="2">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Continued</a:t>
            </a:r>
            <a:endParaRPr lang="en-US" dirty="0"/>
          </a:p>
        </p:txBody>
      </p:sp>
      <p:sp>
        <p:nvSpPr>
          <p:cNvPr id="3" name="Content Placeholder 2"/>
          <p:cNvSpPr>
            <a:spLocks noGrp="1"/>
          </p:cNvSpPr>
          <p:nvPr>
            <p:ph sz="quarter" idx="1"/>
          </p:nvPr>
        </p:nvSpPr>
        <p:spPr/>
        <p:txBody>
          <a:bodyPr/>
          <a:lstStyle/>
          <a:p>
            <a:r>
              <a:rPr lang="en-US" dirty="0" smtClean="0"/>
              <a:t>May be relatively brief and informal or lengthy and formal.</a:t>
            </a:r>
          </a:p>
          <a:p>
            <a:r>
              <a:rPr lang="en-US" dirty="0" smtClean="0"/>
              <a:t>Most colleges/universities require a proposal for approval before thesis or dissertation.</a:t>
            </a:r>
          </a:p>
          <a:p>
            <a:r>
              <a:rPr lang="en-US" dirty="0" smtClean="0"/>
              <a:t> Quantitative research – hypothesis basis for almost the entire paper.</a:t>
            </a:r>
            <a:endParaRPr lang="en-US" dirty="0"/>
          </a:p>
        </p:txBody>
      </p:sp>
      <p:pic>
        <p:nvPicPr>
          <p:cNvPr id="3074" name="Picture 2" descr="C:\Users\dowling\AppData\Local\Microsoft\Windows\Temporary Internet Files\Content.IE5\SLNC2O19\MP90044829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3886200"/>
            <a:ext cx="2057400" cy="30952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514600"/>
            <a:ext cx="8077200" cy="3276600"/>
          </a:xfrm>
        </p:spPr>
        <p:txBody>
          <a:bodyPr>
            <a:normAutofit fontScale="92500" lnSpcReduction="20000"/>
          </a:bodyPr>
          <a:lstStyle/>
          <a:p>
            <a:pPr algn="l"/>
            <a:r>
              <a:rPr lang="en-US" sz="2000" cap="none" dirty="0" smtClean="0">
                <a:solidFill>
                  <a:srgbClr val="FF0000"/>
                </a:solidFill>
              </a:rPr>
              <a:t>It is advised to incorporate a discussion about ethics in research plan, Because</a:t>
            </a:r>
          </a:p>
          <a:p>
            <a:pPr marL="285750" indent="-285750" algn="l">
              <a:buFont typeface="Wingdings" pitchFamily="2" charset="2"/>
              <a:buChar char="q"/>
            </a:pPr>
            <a:r>
              <a:rPr lang="en-US" sz="2000" cap="none" dirty="0" smtClean="0">
                <a:solidFill>
                  <a:schemeClr val="tx1">
                    <a:lumMod val="95000"/>
                    <a:lumOff val="5000"/>
                  </a:schemeClr>
                </a:solidFill>
              </a:rPr>
              <a:t> Sensitivity to possible ethical issues that may arise during the study is critical to the success of the research (</a:t>
            </a:r>
            <a:r>
              <a:rPr lang="en-US" sz="2000" cap="none" dirty="0" err="1" smtClean="0">
                <a:solidFill>
                  <a:schemeClr val="tx1">
                    <a:lumMod val="95000"/>
                    <a:lumOff val="5000"/>
                  </a:schemeClr>
                </a:solidFill>
              </a:rPr>
              <a:t>Gay,L.R</a:t>
            </a:r>
            <a:r>
              <a:rPr lang="en-US" sz="2000" cap="none" dirty="0" smtClean="0">
                <a:solidFill>
                  <a:schemeClr val="tx1">
                    <a:lumMod val="95000"/>
                    <a:lumOff val="5000"/>
                  </a:schemeClr>
                </a:solidFill>
              </a:rPr>
              <a:t> 2012,p.119).</a:t>
            </a:r>
          </a:p>
          <a:p>
            <a:pPr marL="285750" indent="-285750" algn="l">
              <a:buFont typeface="Wingdings" pitchFamily="2" charset="2"/>
              <a:buChar char="q"/>
            </a:pPr>
            <a:r>
              <a:rPr lang="en-US" sz="2000" cap="none" dirty="0" smtClean="0">
                <a:solidFill>
                  <a:schemeClr val="tx1">
                    <a:lumMod val="95000"/>
                    <a:lumOff val="5000"/>
                  </a:schemeClr>
                </a:solidFill>
              </a:rPr>
              <a:t>Maintaining equilibrium between personal and professional perspective while writing research report.</a:t>
            </a:r>
          </a:p>
          <a:p>
            <a:pPr marL="285750" indent="-285750" algn="l">
              <a:buFont typeface="Wingdings" pitchFamily="2" charset="2"/>
              <a:buChar char="q"/>
            </a:pPr>
            <a:r>
              <a:rPr lang="en-US" sz="2000" cap="none" dirty="0" smtClean="0">
                <a:solidFill>
                  <a:schemeClr val="tx1">
                    <a:lumMod val="95000"/>
                    <a:lumOff val="5000"/>
                  </a:schemeClr>
                </a:solidFill>
              </a:rPr>
              <a:t>Protecting research participant from any possible harm and obliging promised committed during negotiation</a:t>
            </a:r>
            <a:r>
              <a:rPr lang="en-US" sz="2100" cap="none" dirty="0">
                <a:solidFill>
                  <a:prstClr val="black">
                    <a:lumMod val="95000"/>
                    <a:lumOff val="5000"/>
                  </a:prstClr>
                </a:solidFill>
              </a:rPr>
              <a:t> while writing research report.</a:t>
            </a:r>
            <a:r>
              <a:rPr lang="en-US" sz="2000" cap="none" dirty="0" smtClean="0">
                <a:solidFill>
                  <a:schemeClr val="tx1">
                    <a:lumMod val="95000"/>
                    <a:lumOff val="5000"/>
                  </a:schemeClr>
                </a:solidFill>
              </a:rPr>
              <a:t>.</a:t>
            </a:r>
          </a:p>
          <a:p>
            <a:pPr marL="285750" indent="-285750" algn="l">
              <a:buFont typeface="Wingdings" pitchFamily="2" charset="2"/>
              <a:buChar char="q"/>
            </a:pPr>
            <a:endParaRPr lang="en-US" sz="2000" cap="none" dirty="0">
              <a:solidFill>
                <a:schemeClr val="tx1">
                  <a:lumMod val="95000"/>
                  <a:lumOff val="5000"/>
                </a:schemeClr>
              </a:solidFill>
            </a:endParaRPr>
          </a:p>
        </p:txBody>
      </p:sp>
      <p:sp>
        <p:nvSpPr>
          <p:cNvPr id="3" name="Title 2"/>
          <p:cNvSpPr>
            <a:spLocks noGrp="1"/>
          </p:cNvSpPr>
          <p:nvPr>
            <p:ph type="ctrTitle"/>
          </p:nvPr>
        </p:nvSpPr>
        <p:spPr>
          <a:xfrm>
            <a:off x="685800" y="381000"/>
            <a:ext cx="7772400" cy="1676400"/>
          </a:xfrm>
        </p:spPr>
        <p:txBody>
          <a:bodyPr>
            <a:normAutofit/>
          </a:bodyPr>
          <a:lstStyle/>
          <a:p>
            <a:r>
              <a:rPr lang="en-US" sz="2800" b="1" cap="all" spc="250" dirty="0">
                <a:solidFill>
                  <a:srgbClr val="D16349"/>
                </a:solidFill>
              </a:rPr>
              <a:t>Components of Qualitative Research </a:t>
            </a:r>
            <a:r>
              <a:rPr lang="en-US" sz="2800" b="1" cap="all" spc="250" dirty="0" smtClean="0">
                <a:solidFill>
                  <a:srgbClr val="D16349"/>
                </a:solidFill>
              </a:rPr>
              <a:t>Plan</a:t>
            </a:r>
            <a:br>
              <a:rPr lang="en-US" sz="2800" b="1" cap="all" spc="250" dirty="0" smtClean="0">
                <a:solidFill>
                  <a:srgbClr val="D16349"/>
                </a:solidFill>
              </a:rPr>
            </a:br>
            <a:r>
              <a:rPr lang="en-US" sz="2800" b="1" cap="all" spc="250" dirty="0" smtClean="0">
                <a:solidFill>
                  <a:srgbClr val="FFC000"/>
                </a:solidFill>
              </a:rPr>
              <a:t>Ethical consideration</a:t>
            </a:r>
            <a:endParaRPr lang="en-US" dirty="0">
              <a:solidFill>
                <a:srgbClr val="FFC000"/>
              </a:solidFill>
            </a:endParaRPr>
          </a:p>
        </p:txBody>
      </p:sp>
    </p:spTree>
    <p:extLst>
      <p:ext uri="{BB962C8B-B14F-4D97-AF65-F5344CB8AC3E}">
        <p14:creationId xmlns:p14="http://schemas.microsoft.com/office/powerpoint/2010/main" val="37973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mph" presetSubtype="0" nodeType="clickEffect">
                                  <p:stCondLst>
                                    <p:cond delay="0"/>
                                  </p:stCondLst>
                                  <p:iterate type="lt">
                                    <p:tmAbs val="25"/>
                                  </p:iterate>
                                  <p:childTnLst>
                                    <p:set>
                                      <p:cBhvr override="childStyle">
                                        <p:cTn id="20" dur="indefinite"/>
                                        <p:tgtEl>
                                          <p:spTgt spid="2">
                                            <p:txEl>
                                              <p:pRg st="1" end="1"/>
                                            </p:txEl>
                                          </p:spTgt>
                                        </p:tgtEl>
                                        <p:attrNameLst>
                                          <p:attrName>style.fontWeight</p:attrName>
                                        </p:attrNameLst>
                                      </p:cBhvr>
                                      <p:to>
                                        <p:strVal val="bold"/>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p:cTn id="3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438400"/>
            <a:ext cx="8077200" cy="3352800"/>
          </a:xfrm>
        </p:spPr>
        <p:txBody>
          <a:bodyPr>
            <a:normAutofit lnSpcReduction="10000"/>
          </a:bodyPr>
          <a:lstStyle/>
          <a:p>
            <a:pPr algn="l"/>
            <a:r>
              <a:rPr lang="en-US" sz="6000" dirty="0" smtClean="0">
                <a:solidFill>
                  <a:srgbClr val="FF0000"/>
                </a:solidFill>
              </a:rPr>
              <a:t>SO What?</a:t>
            </a:r>
          </a:p>
          <a:p>
            <a:pPr algn="l"/>
            <a:r>
              <a:rPr lang="en-US" sz="2400" cap="none" dirty="0" smtClean="0">
                <a:solidFill>
                  <a:schemeClr val="tx1">
                    <a:lumMod val="95000"/>
                    <a:lumOff val="5000"/>
                  </a:schemeClr>
                </a:solidFill>
              </a:rPr>
              <a:t>Link the possible implications to the broader ideas about theory, practical solutions discussed in literature review or generalize potential findings while considering the specificity of research context or address how it contribute o the existing body of knowledge.</a:t>
            </a:r>
            <a:endParaRPr lang="en-US" sz="2400" cap="none" dirty="0">
              <a:solidFill>
                <a:schemeClr val="tx1">
                  <a:lumMod val="95000"/>
                  <a:lumOff val="5000"/>
                </a:schemeClr>
              </a:solidFill>
            </a:endParaRPr>
          </a:p>
        </p:txBody>
      </p:sp>
      <p:sp>
        <p:nvSpPr>
          <p:cNvPr id="3" name="Title 2"/>
          <p:cNvSpPr>
            <a:spLocks noGrp="1"/>
          </p:cNvSpPr>
          <p:nvPr>
            <p:ph type="ctrTitle"/>
          </p:nvPr>
        </p:nvSpPr>
        <p:spPr>
          <a:xfrm>
            <a:off x="685800" y="381000"/>
            <a:ext cx="7772400" cy="1752600"/>
          </a:xfrm>
        </p:spPr>
        <p:txBody>
          <a:bodyPr>
            <a:normAutofit/>
          </a:bodyPr>
          <a:lstStyle/>
          <a:p>
            <a:r>
              <a:rPr lang="en-US" sz="2800" b="1" cap="all" spc="250" dirty="0">
                <a:solidFill>
                  <a:srgbClr val="D16349"/>
                </a:solidFill>
              </a:rPr>
              <a:t>Components of Qualitative Research </a:t>
            </a:r>
            <a:r>
              <a:rPr lang="en-US" sz="2800" b="1" cap="all" spc="250" dirty="0" smtClean="0">
                <a:solidFill>
                  <a:srgbClr val="D16349"/>
                </a:solidFill>
              </a:rPr>
              <a:t>Plan</a:t>
            </a:r>
            <a:br>
              <a:rPr lang="en-US" sz="2800" b="1" cap="all" spc="250" dirty="0" smtClean="0">
                <a:solidFill>
                  <a:srgbClr val="D16349"/>
                </a:solidFill>
              </a:rPr>
            </a:br>
            <a:r>
              <a:rPr lang="en-US" sz="1800" b="1" cap="all" spc="250" dirty="0" smtClean="0">
                <a:solidFill>
                  <a:srgbClr val="FFC000"/>
                </a:solidFill>
              </a:rPr>
              <a:t>Potential Contributions/Implications of the research</a:t>
            </a:r>
            <a:endParaRPr lang="en-US" sz="1800" dirty="0">
              <a:solidFill>
                <a:srgbClr val="FFC000"/>
              </a:solidFill>
            </a:endParaRPr>
          </a:p>
        </p:txBody>
      </p:sp>
    </p:spTree>
    <p:extLst>
      <p:ext uri="{BB962C8B-B14F-4D97-AF65-F5344CB8AC3E}">
        <p14:creationId xmlns:p14="http://schemas.microsoft.com/office/powerpoint/2010/main" val="53860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anim calcmode="lin" valueType="num">
                                      <p:cBhvr>
                                        <p:cTn id="13"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514600"/>
            <a:ext cx="8077200" cy="3276600"/>
          </a:xfrm>
        </p:spPr>
        <p:txBody>
          <a:bodyPr>
            <a:normAutofit/>
          </a:bodyPr>
          <a:lstStyle/>
          <a:p>
            <a:pPr algn="l"/>
            <a:r>
              <a:rPr lang="en-US" sz="3200" dirty="0" smtClean="0">
                <a:solidFill>
                  <a:srgbClr val="FF0000"/>
                </a:solidFill>
              </a:rPr>
              <a:t>Limitations of the study</a:t>
            </a:r>
          </a:p>
          <a:p>
            <a:pPr marL="342900" indent="-342900" algn="l">
              <a:buFont typeface="Wingdings" pitchFamily="2" charset="2"/>
              <a:buChar char="q"/>
            </a:pPr>
            <a:r>
              <a:rPr lang="en-US" sz="2400" cap="none" dirty="0" smtClean="0">
                <a:solidFill>
                  <a:schemeClr val="tx1">
                    <a:lumMod val="85000"/>
                    <a:lumOff val="15000"/>
                  </a:schemeClr>
                </a:solidFill>
              </a:rPr>
              <a:t>Your research cannot answers all questions pertaining to your topic</a:t>
            </a:r>
          </a:p>
          <a:p>
            <a:pPr marL="342900" indent="-342900" algn="l">
              <a:buFont typeface="Wingdings" pitchFamily="2" charset="2"/>
              <a:buChar char="q"/>
            </a:pPr>
            <a:r>
              <a:rPr lang="en-US" sz="2400" cap="none" dirty="0" smtClean="0">
                <a:solidFill>
                  <a:schemeClr val="tx1">
                    <a:lumMod val="85000"/>
                    <a:lumOff val="15000"/>
                  </a:schemeClr>
                </a:solidFill>
              </a:rPr>
              <a:t>Discuss possible resources and hurdle in your research plan which may affect the result of study.</a:t>
            </a:r>
            <a:endParaRPr lang="en-US" sz="2400" cap="none" dirty="0">
              <a:solidFill>
                <a:schemeClr val="tx1">
                  <a:lumMod val="85000"/>
                  <a:lumOff val="15000"/>
                </a:schemeClr>
              </a:solidFill>
            </a:endParaRPr>
          </a:p>
        </p:txBody>
      </p:sp>
      <p:sp>
        <p:nvSpPr>
          <p:cNvPr id="3" name="Title 2"/>
          <p:cNvSpPr>
            <a:spLocks noGrp="1"/>
          </p:cNvSpPr>
          <p:nvPr>
            <p:ph type="ctrTitle"/>
          </p:nvPr>
        </p:nvSpPr>
        <p:spPr>
          <a:xfrm>
            <a:off x="685800" y="381000"/>
            <a:ext cx="7772400" cy="1143000"/>
          </a:xfrm>
        </p:spPr>
        <p:txBody>
          <a:bodyPr/>
          <a:lstStyle/>
          <a:p>
            <a:r>
              <a:rPr lang="en-US" sz="2800" b="1" cap="all" spc="250" dirty="0">
                <a:solidFill>
                  <a:srgbClr val="D16349"/>
                </a:solidFill>
              </a:rPr>
              <a:t>Components of Qualitative Research Plan</a:t>
            </a:r>
            <a:endParaRPr lang="en-US" dirty="0"/>
          </a:p>
        </p:txBody>
      </p:sp>
    </p:spTree>
    <p:extLst>
      <p:ext uri="{BB962C8B-B14F-4D97-AF65-F5344CB8AC3E}">
        <p14:creationId xmlns:p14="http://schemas.microsoft.com/office/powerpoint/2010/main" val="414528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514600"/>
            <a:ext cx="8077200" cy="3276600"/>
          </a:xfrm>
        </p:spPr>
        <p:txBody>
          <a:bodyPr>
            <a:normAutofit/>
          </a:bodyPr>
          <a:lstStyle/>
          <a:p>
            <a:pPr algn="l"/>
            <a:r>
              <a:rPr lang="en-US" sz="3200" dirty="0" smtClean="0">
                <a:solidFill>
                  <a:srgbClr val="FF0000"/>
                </a:solidFill>
              </a:rPr>
              <a:t>Limitations of the study</a:t>
            </a:r>
          </a:p>
          <a:p>
            <a:pPr marL="342900" indent="-342900" algn="l">
              <a:buFont typeface="Wingdings" pitchFamily="2" charset="2"/>
              <a:buChar char="q"/>
            </a:pPr>
            <a:r>
              <a:rPr lang="en-US" sz="2400" cap="none" dirty="0" smtClean="0">
                <a:solidFill>
                  <a:schemeClr val="tx1">
                    <a:lumMod val="85000"/>
                    <a:lumOff val="15000"/>
                  </a:schemeClr>
                </a:solidFill>
              </a:rPr>
              <a:t>Your research cannot answers all questions pertaining to your topic</a:t>
            </a:r>
          </a:p>
          <a:p>
            <a:pPr marL="342900" indent="-342900" algn="l">
              <a:buFont typeface="Wingdings" pitchFamily="2" charset="2"/>
              <a:buChar char="q"/>
            </a:pPr>
            <a:r>
              <a:rPr lang="en-US" sz="2400" cap="none" dirty="0" smtClean="0">
                <a:solidFill>
                  <a:schemeClr val="tx1">
                    <a:lumMod val="85000"/>
                    <a:lumOff val="15000"/>
                  </a:schemeClr>
                </a:solidFill>
              </a:rPr>
              <a:t>Discuss possible resources and hurdle in your research plan which may affect the result of study.</a:t>
            </a:r>
            <a:endParaRPr lang="en-US" sz="2400" cap="none" dirty="0">
              <a:solidFill>
                <a:schemeClr val="tx1">
                  <a:lumMod val="85000"/>
                  <a:lumOff val="15000"/>
                </a:schemeClr>
              </a:solidFill>
            </a:endParaRPr>
          </a:p>
        </p:txBody>
      </p:sp>
      <p:sp>
        <p:nvSpPr>
          <p:cNvPr id="3" name="Title 2"/>
          <p:cNvSpPr>
            <a:spLocks noGrp="1"/>
          </p:cNvSpPr>
          <p:nvPr>
            <p:ph type="ctrTitle"/>
          </p:nvPr>
        </p:nvSpPr>
        <p:spPr>
          <a:xfrm>
            <a:off x="685800" y="381000"/>
            <a:ext cx="7772400" cy="1143000"/>
          </a:xfrm>
        </p:spPr>
        <p:txBody>
          <a:bodyPr/>
          <a:lstStyle/>
          <a:p>
            <a:r>
              <a:rPr lang="en-US" sz="2800" b="1" cap="all" spc="250" dirty="0">
                <a:solidFill>
                  <a:srgbClr val="D16349"/>
                </a:solidFill>
              </a:rPr>
              <a:t>Components of Qualitative Research Plan</a:t>
            </a:r>
            <a:endParaRPr lang="en-US" dirty="0"/>
          </a:p>
        </p:txBody>
      </p:sp>
    </p:spTree>
    <p:extLst>
      <p:ext uri="{BB962C8B-B14F-4D97-AF65-F5344CB8AC3E}">
        <p14:creationId xmlns:p14="http://schemas.microsoft.com/office/powerpoint/2010/main" val="177323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2514600"/>
            <a:ext cx="8077200" cy="3276600"/>
          </a:xfrm>
        </p:spPr>
        <p:txBody>
          <a:bodyPr>
            <a:normAutofit/>
          </a:bodyPr>
          <a:lstStyle/>
          <a:p>
            <a:pPr algn="l"/>
            <a:r>
              <a:rPr lang="en-US" sz="2400" cap="none" dirty="0" smtClean="0">
                <a:solidFill>
                  <a:schemeClr val="tx1">
                    <a:lumMod val="95000"/>
                    <a:lumOff val="5000"/>
                  </a:schemeClr>
                </a:solidFill>
              </a:rPr>
              <a:t>Assessment of research plan and it adequacy can be informal or formal both.</a:t>
            </a:r>
          </a:p>
          <a:p>
            <a:pPr marL="342900" indent="-342900" algn="l">
              <a:buFont typeface="Wingdings" pitchFamily="2" charset="2"/>
              <a:buChar char="q"/>
            </a:pPr>
            <a:r>
              <a:rPr lang="en-US" sz="2400" cap="none" dirty="0" smtClean="0">
                <a:solidFill>
                  <a:schemeClr val="tx1">
                    <a:lumMod val="95000"/>
                    <a:lumOff val="5000"/>
                  </a:schemeClr>
                </a:solidFill>
              </a:rPr>
              <a:t>Read Research Plan to ensure that all the relevant material have been included with sufficient detail.</a:t>
            </a:r>
          </a:p>
          <a:p>
            <a:pPr marL="342900" indent="-342900" algn="l">
              <a:buFont typeface="Wingdings" pitchFamily="2" charset="2"/>
              <a:buChar char="q"/>
            </a:pPr>
            <a:r>
              <a:rPr lang="en-US" sz="2400" cap="none" dirty="0" smtClean="0">
                <a:solidFill>
                  <a:schemeClr val="tx1">
                    <a:lumMod val="95000"/>
                    <a:lumOff val="5000"/>
                  </a:schemeClr>
                </a:solidFill>
              </a:rPr>
              <a:t>Request Critical Friend—to read proposal. “An External reader can often se gap in Your logic”</a:t>
            </a:r>
            <a:endParaRPr lang="en-US" sz="2400" cap="none" dirty="0">
              <a:solidFill>
                <a:schemeClr val="tx1">
                  <a:lumMod val="95000"/>
                  <a:lumOff val="5000"/>
                </a:schemeClr>
              </a:solidFill>
            </a:endParaRPr>
          </a:p>
        </p:txBody>
      </p:sp>
      <p:sp>
        <p:nvSpPr>
          <p:cNvPr id="3" name="Title 2"/>
          <p:cNvSpPr>
            <a:spLocks noGrp="1"/>
          </p:cNvSpPr>
          <p:nvPr>
            <p:ph type="ctrTitle"/>
          </p:nvPr>
        </p:nvSpPr>
        <p:spPr>
          <a:xfrm>
            <a:off x="685800" y="381000"/>
            <a:ext cx="7772400" cy="1981200"/>
          </a:xfrm>
        </p:spPr>
        <p:txBody>
          <a:bodyPr>
            <a:normAutofit/>
          </a:bodyPr>
          <a:lstStyle/>
          <a:p>
            <a:r>
              <a:rPr lang="en-US" sz="2800" b="1" cap="all" spc="250" dirty="0">
                <a:solidFill>
                  <a:srgbClr val="D16349"/>
                </a:solidFill>
              </a:rPr>
              <a:t>Components of Qualitative Research </a:t>
            </a:r>
            <a:r>
              <a:rPr lang="en-US" sz="2800" b="1" cap="all" spc="250" dirty="0" smtClean="0">
                <a:solidFill>
                  <a:srgbClr val="D16349"/>
                </a:solidFill>
              </a:rPr>
              <a:t>Plan</a:t>
            </a:r>
            <a:br>
              <a:rPr lang="en-US" sz="2800" b="1" cap="all" spc="250" dirty="0" smtClean="0">
                <a:solidFill>
                  <a:srgbClr val="D16349"/>
                </a:solidFill>
              </a:rPr>
            </a:br>
            <a:r>
              <a:rPr lang="en-US" sz="2000" b="1" cap="all" spc="250" dirty="0" smtClean="0">
                <a:solidFill>
                  <a:srgbClr val="0070C0"/>
                </a:solidFill>
              </a:rPr>
              <a:t>Critiquing Research plan for improvement</a:t>
            </a:r>
            <a:endParaRPr lang="en-US" sz="2000" dirty="0">
              <a:solidFill>
                <a:srgbClr val="0070C0"/>
              </a:solidFill>
            </a:endParaRPr>
          </a:p>
        </p:txBody>
      </p:sp>
    </p:spTree>
    <p:extLst>
      <p:ext uri="{BB962C8B-B14F-4D97-AF65-F5344CB8AC3E}">
        <p14:creationId xmlns:p14="http://schemas.microsoft.com/office/powerpoint/2010/main" val="73665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EDUCATIONAL RESEARCH</a:t>
            </a:r>
            <a:br>
              <a:rPr lang="en-US" dirty="0" smtClean="0"/>
            </a:br>
            <a:r>
              <a:rPr lang="en-US" sz="3600" dirty="0" smtClean="0"/>
              <a:t>Competencies for Analysis And Applications</a:t>
            </a:r>
            <a:endParaRPr lang="en-US" sz="3600" dirty="0"/>
          </a:p>
        </p:txBody>
      </p:sp>
      <p:sp>
        <p:nvSpPr>
          <p:cNvPr id="3" name="Subtitle 2"/>
          <p:cNvSpPr>
            <a:spLocks noGrp="1"/>
          </p:cNvSpPr>
          <p:nvPr>
            <p:ph type="subTitle" idx="1"/>
          </p:nvPr>
        </p:nvSpPr>
        <p:spPr/>
        <p:txBody>
          <a:bodyPr>
            <a:normAutofit/>
          </a:bodyPr>
          <a:lstStyle/>
          <a:p>
            <a:r>
              <a:rPr lang="en-US" dirty="0" smtClean="0"/>
              <a:t>Chapter Four</a:t>
            </a:r>
          </a:p>
          <a:p>
            <a:r>
              <a:rPr lang="en-US" dirty="0" smtClean="0"/>
              <a:t>The Epic Summation</a:t>
            </a:r>
          </a:p>
          <a:p>
            <a:r>
              <a:rPr lang="en-US" dirty="0" smtClean="0"/>
              <a:t>Christina Rizza-</a:t>
            </a:r>
            <a:r>
              <a:rPr lang="en-US" dirty="0" err="1" smtClean="0"/>
              <a:t>Carrano</a:t>
            </a:r>
            <a:endParaRPr lang="en-US" dirty="0"/>
          </a:p>
        </p:txBody>
      </p:sp>
      <p:pic>
        <p:nvPicPr>
          <p:cNvPr id="4" name="Picture 3" descr="pen 1.jpeg"/>
          <p:cNvPicPr>
            <a:picLocks noChangeAspect="1"/>
          </p:cNvPicPr>
          <p:nvPr/>
        </p:nvPicPr>
        <p:blipFill>
          <a:blip r:embed="rId2" cstate="print"/>
          <a:stretch>
            <a:fillRect/>
          </a:stretch>
        </p:blipFill>
        <p:spPr>
          <a:xfrm>
            <a:off x="685800" y="4038600"/>
            <a:ext cx="16764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research win.jpg"/>
          <p:cNvPicPr>
            <a:picLocks noChangeAspect="1"/>
          </p:cNvPicPr>
          <p:nvPr/>
        </p:nvPicPr>
        <p:blipFill>
          <a:blip r:embed="rId3" cstate="print"/>
          <a:stretch>
            <a:fillRect/>
          </a:stretch>
        </p:blipFill>
        <p:spPr>
          <a:xfrm>
            <a:off x="6172200" y="4876800"/>
            <a:ext cx="2733675" cy="16668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40334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Preparing and Evaluating a Research Plan</a:t>
            </a:r>
            <a:endParaRPr lang="en-US" dirty="0"/>
          </a:p>
        </p:txBody>
      </p:sp>
      <p:sp>
        <p:nvSpPr>
          <p:cNvPr id="3" name="Content Placeholder 2"/>
          <p:cNvSpPr>
            <a:spLocks noGrp="1"/>
          </p:cNvSpPr>
          <p:nvPr>
            <p:ph idx="1"/>
          </p:nvPr>
        </p:nvSpPr>
        <p:spPr/>
        <p:txBody>
          <a:bodyPr>
            <a:normAutofit/>
          </a:bodyPr>
          <a:lstStyle/>
          <a:p>
            <a:r>
              <a:rPr lang="en-US" dirty="0" smtClean="0"/>
              <a:t>Definition: </a:t>
            </a:r>
          </a:p>
          <a:p>
            <a:pPr>
              <a:buNone/>
            </a:pPr>
            <a:r>
              <a:rPr lang="en-US" dirty="0" smtClean="0"/>
              <a:t>Research Plan: </a:t>
            </a:r>
            <a:r>
              <a:rPr lang="en-US" dirty="0" smtClean="0">
                <a:solidFill>
                  <a:srgbClr val="FFFF00"/>
                </a:solidFill>
              </a:rPr>
              <a:t>A Detailed Description of a Study proposed to investigate a given problem.</a:t>
            </a:r>
          </a:p>
          <a:p>
            <a:pPr>
              <a:buNone/>
            </a:pPr>
            <a:endParaRPr lang="en-US" dirty="0" smtClean="0">
              <a:solidFill>
                <a:srgbClr val="FFFF00"/>
              </a:solidFill>
            </a:endParaRPr>
          </a:p>
          <a:p>
            <a:pPr>
              <a:buNone/>
            </a:pPr>
            <a:r>
              <a:rPr lang="en-US" sz="2400" dirty="0" smtClean="0">
                <a:solidFill>
                  <a:schemeClr val="bg1">
                    <a:lumMod val="95000"/>
                    <a:lumOff val="5000"/>
                  </a:schemeClr>
                </a:solidFill>
              </a:rPr>
              <a:t>Both </a:t>
            </a:r>
            <a:r>
              <a:rPr lang="en-US" sz="2400" b="1" i="1" dirty="0" smtClean="0">
                <a:solidFill>
                  <a:schemeClr val="bg1">
                    <a:lumMod val="95000"/>
                    <a:lumOff val="5000"/>
                  </a:schemeClr>
                </a:solidFill>
              </a:rPr>
              <a:t>Qualitative</a:t>
            </a:r>
            <a:r>
              <a:rPr lang="en-US" sz="2400" dirty="0" smtClean="0">
                <a:solidFill>
                  <a:schemeClr val="bg1">
                    <a:lumMod val="95000"/>
                    <a:lumOff val="5000"/>
                  </a:schemeClr>
                </a:solidFill>
              </a:rPr>
              <a:t> and </a:t>
            </a:r>
            <a:r>
              <a:rPr lang="en-US" sz="2400" b="1" i="1" dirty="0" smtClean="0">
                <a:solidFill>
                  <a:schemeClr val="bg1">
                    <a:lumMod val="95000"/>
                    <a:lumOff val="5000"/>
                  </a:schemeClr>
                </a:solidFill>
              </a:rPr>
              <a:t>Quantitative</a:t>
            </a:r>
            <a:r>
              <a:rPr lang="en-US" sz="2400" dirty="0" smtClean="0">
                <a:solidFill>
                  <a:schemeClr val="bg1">
                    <a:lumMod val="95000"/>
                    <a:lumOff val="5000"/>
                  </a:schemeClr>
                </a:solidFill>
              </a:rPr>
              <a:t> research studies should have the following within the research plan:</a:t>
            </a:r>
          </a:p>
          <a:p>
            <a:pPr>
              <a:buFont typeface="Arial" charset="0"/>
              <a:buChar char="•"/>
            </a:pPr>
            <a:r>
              <a:rPr lang="en-US" sz="2400" dirty="0" smtClean="0">
                <a:solidFill>
                  <a:schemeClr val="bg1">
                    <a:lumMod val="95000"/>
                    <a:lumOff val="5000"/>
                  </a:schemeClr>
                </a:solidFill>
              </a:rPr>
              <a:t>Introduction which includes the review of related literature</a:t>
            </a:r>
          </a:p>
          <a:p>
            <a:pPr>
              <a:buFont typeface="Arial" charset="0"/>
              <a:buChar char="•"/>
            </a:pPr>
            <a:r>
              <a:rPr lang="en-US" sz="2400" dirty="0" smtClean="0">
                <a:solidFill>
                  <a:schemeClr val="bg1">
                    <a:lumMod val="95000"/>
                    <a:lumOff val="5000"/>
                  </a:schemeClr>
                </a:solidFill>
              </a:rPr>
              <a:t>A Discussion of the research design and studies</a:t>
            </a:r>
          </a:p>
          <a:p>
            <a:pPr>
              <a:buFont typeface="Arial" charset="0"/>
              <a:buChar char="•"/>
            </a:pPr>
            <a:r>
              <a:rPr lang="en-US" sz="2400" dirty="0" smtClean="0">
                <a:solidFill>
                  <a:schemeClr val="bg1">
                    <a:lumMod val="95000"/>
                    <a:lumOff val="5000"/>
                  </a:schemeClr>
                </a:solidFill>
              </a:rPr>
              <a:t>Information about data analysis</a:t>
            </a:r>
          </a:p>
          <a:p>
            <a:pPr>
              <a:buFont typeface="Arial" charset="0"/>
              <a:buChar char="•"/>
            </a:pPr>
            <a:endParaRPr lang="en-US" dirty="0"/>
          </a:p>
        </p:txBody>
      </p:sp>
    </p:spTree>
    <p:extLst>
      <p:ext uri="{BB962C8B-B14F-4D97-AF65-F5344CB8AC3E}">
        <p14:creationId xmlns:p14="http://schemas.microsoft.com/office/powerpoint/2010/main" val="2254058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lgerian" pitchFamily="82" charset="0"/>
              </a:rPr>
              <a:t>Components of the Quantitative Research Plan</a:t>
            </a:r>
            <a:endParaRPr lang="en-US" dirty="0">
              <a:latin typeface="Algerian" pitchFamily="82" charset="0"/>
            </a:endParaRPr>
          </a:p>
        </p:txBody>
      </p:sp>
      <p:sp>
        <p:nvSpPr>
          <p:cNvPr id="3" name="Content Placeholder 2"/>
          <p:cNvSpPr>
            <a:spLocks noGrp="1"/>
          </p:cNvSpPr>
          <p:nvPr>
            <p:ph idx="1"/>
          </p:nvPr>
        </p:nvSpPr>
        <p:spPr/>
        <p:txBody>
          <a:bodyPr>
            <a:normAutofit/>
          </a:bodyPr>
          <a:lstStyle/>
          <a:p>
            <a:r>
              <a:rPr lang="en-US" sz="2000" dirty="0" smtClean="0"/>
              <a:t>1. Introduction</a:t>
            </a:r>
          </a:p>
          <a:p>
            <a:pPr>
              <a:buNone/>
            </a:pPr>
            <a:r>
              <a:rPr lang="en-US" sz="2000" dirty="0" smtClean="0"/>
              <a:t>		* Statement of the topic</a:t>
            </a:r>
          </a:p>
          <a:p>
            <a:pPr>
              <a:buNone/>
            </a:pPr>
            <a:r>
              <a:rPr lang="en-US" sz="2000" dirty="0" smtClean="0"/>
              <a:t>		* Statement of Research Question</a:t>
            </a:r>
          </a:p>
          <a:p>
            <a:pPr>
              <a:buNone/>
            </a:pPr>
            <a:r>
              <a:rPr lang="en-US" sz="2000" dirty="0" smtClean="0"/>
              <a:t>		* Review of Related Literature</a:t>
            </a:r>
          </a:p>
          <a:p>
            <a:pPr>
              <a:buNone/>
            </a:pPr>
            <a:r>
              <a:rPr lang="en-US" sz="2000" dirty="0" smtClean="0"/>
              <a:t>		* Statement of the Hypothesis</a:t>
            </a:r>
          </a:p>
          <a:p>
            <a:pPr>
              <a:buNone/>
            </a:pPr>
            <a:endParaRPr lang="en-US" sz="2000" dirty="0" smtClean="0"/>
          </a:p>
          <a:p>
            <a:pPr>
              <a:buNone/>
            </a:pPr>
            <a:r>
              <a:rPr lang="en-US" sz="2000" dirty="0" smtClean="0"/>
              <a:t>	2. Method				3. Data Analysis</a:t>
            </a:r>
          </a:p>
          <a:p>
            <a:pPr>
              <a:buNone/>
            </a:pPr>
            <a:r>
              <a:rPr lang="en-US" sz="2000" dirty="0" smtClean="0"/>
              <a:t>		* Participants			4. Time Schedule</a:t>
            </a:r>
          </a:p>
          <a:p>
            <a:pPr>
              <a:buNone/>
            </a:pPr>
            <a:r>
              <a:rPr lang="en-US" sz="2000" dirty="0" smtClean="0"/>
              <a:t>		* Instruments	                             5. Budget ( if applicable)				</a:t>
            </a:r>
          </a:p>
          <a:p>
            <a:pPr>
              <a:buNone/>
            </a:pPr>
            <a:r>
              <a:rPr lang="en-US" sz="2000" dirty="0" smtClean="0"/>
              <a:t>		* Design                                              		</a:t>
            </a:r>
          </a:p>
          <a:p>
            <a:pPr>
              <a:buNone/>
            </a:pPr>
            <a:r>
              <a:rPr lang="en-US" sz="2000" dirty="0" smtClean="0"/>
              <a:t>		* Procedure</a:t>
            </a:r>
            <a:endParaRPr lang="en-US" sz="2000" dirty="0"/>
          </a:p>
        </p:txBody>
      </p:sp>
      <p:pic>
        <p:nvPicPr>
          <p:cNvPr id="4" name="Picture 3" descr="felix_doing_research.jpg"/>
          <p:cNvPicPr>
            <a:picLocks noChangeAspect="1"/>
          </p:cNvPicPr>
          <p:nvPr/>
        </p:nvPicPr>
        <p:blipFill>
          <a:blip r:embed="rId2" cstate="print"/>
          <a:stretch>
            <a:fillRect/>
          </a:stretch>
        </p:blipFill>
        <p:spPr>
          <a:xfrm>
            <a:off x="5638800" y="1524000"/>
            <a:ext cx="3053585" cy="21208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8781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odoni MT Black" pitchFamily="18" charset="0"/>
              </a:rPr>
              <a:t>Components of a Qualitative Research Plan</a:t>
            </a:r>
            <a:endParaRPr lang="en-US" dirty="0">
              <a:latin typeface="Bodoni MT Black" pitchFamily="18" charset="0"/>
            </a:endParaRPr>
          </a:p>
        </p:txBody>
      </p:sp>
      <p:sp>
        <p:nvSpPr>
          <p:cNvPr id="3" name="Content Placeholder 2"/>
          <p:cNvSpPr>
            <a:spLocks noGrp="1"/>
          </p:cNvSpPr>
          <p:nvPr>
            <p:ph idx="1"/>
          </p:nvPr>
        </p:nvSpPr>
        <p:spPr>
          <a:xfrm>
            <a:off x="228600" y="1752600"/>
            <a:ext cx="8077200" cy="4876800"/>
          </a:xfrm>
        </p:spPr>
        <p:txBody>
          <a:bodyPr/>
          <a:lstStyle/>
          <a:p>
            <a:r>
              <a:rPr lang="en-US" dirty="0" smtClean="0"/>
              <a:t>1. Title of Study</a:t>
            </a:r>
          </a:p>
          <a:p>
            <a:r>
              <a:rPr lang="en-US" dirty="0" smtClean="0"/>
              <a:t>2. Introduction to the Study</a:t>
            </a:r>
          </a:p>
          <a:p>
            <a:pPr lvl="1"/>
            <a:r>
              <a:rPr lang="en-US" dirty="0" smtClean="0"/>
              <a:t> Describe the purpose of the research study</a:t>
            </a:r>
          </a:p>
          <a:p>
            <a:pPr lvl="1"/>
            <a:r>
              <a:rPr lang="en-US" dirty="0" smtClean="0"/>
              <a:t>Frame the study as a larger theoretical policy or practical problem</a:t>
            </a:r>
          </a:p>
          <a:p>
            <a:pPr lvl="1"/>
            <a:r>
              <a:rPr lang="en-US" dirty="0" smtClean="0"/>
              <a:t>Pose initial research questions</a:t>
            </a:r>
          </a:p>
          <a:p>
            <a:pPr lvl="1"/>
            <a:r>
              <a:rPr lang="en-US" dirty="0" smtClean="0"/>
              <a:t>Describe related literature that helps to frame the research questions</a:t>
            </a:r>
          </a:p>
          <a:p>
            <a:pPr lvl="1"/>
            <a:endParaRPr lang="en-US" dirty="0"/>
          </a:p>
        </p:txBody>
      </p:sp>
      <p:pic>
        <p:nvPicPr>
          <p:cNvPr id="4" name="Picture 3" descr="chimps research.jpg"/>
          <p:cNvPicPr>
            <a:picLocks noChangeAspect="1"/>
          </p:cNvPicPr>
          <p:nvPr/>
        </p:nvPicPr>
        <p:blipFill>
          <a:blip r:embed="rId2" cstate="print"/>
          <a:stretch>
            <a:fillRect/>
          </a:stretch>
        </p:blipFill>
        <p:spPr>
          <a:xfrm>
            <a:off x="6477000" y="1066800"/>
            <a:ext cx="2524125" cy="1673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11881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odoni MT Black" pitchFamily="18" charset="0"/>
              </a:rPr>
              <a:t>Components of a Qualitative Research Plan</a:t>
            </a:r>
            <a:endParaRPr lang="en-US" dirty="0"/>
          </a:p>
        </p:txBody>
      </p:sp>
      <p:sp>
        <p:nvSpPr>
          <p:cNvPr id="3" name="Content Placeholder 2"/>
          <p:cNvSpPr>
            <a:spLocks noGrp="1"/>
          </p:cNvSpPr>
          <p:nvPr>
            <p:ph idx="1"/>
          </p:nvPr>
        </p:nvSpPr>
        <p:spPr/>
        <p:txBody>
          <a:bodyPr/>
          <a:lstStyle/>
          <a:p>
            <a:r>
              <a:rPr lang="en-US" dirty="0" smtClean="0"/>
              <a:t>3. Research Procedures</a:t>
            </a:r>
          </a:p>
          <a:p>
            <a:pPr lvl="1"/>
            <a:r>
              <a:rPr lang="en-US" dirty="0" smtClean="0"/>
              <a:t>Overall approach and rationale of the study</a:t>
            </a:r>
          </a:p>
          <a:p>
            <a:pPr lvl="1"/>
            <a:r>
              <a:rPr lang="en-US" dirty="0" smtClean="0"/>
              <a:t>Site and Sample Selection</a:t>
            </a:r>
          </a:p>
          <a:p>
            <a:pPr lvl="1"/>
            <a:r>
              <a:rPr lang="en-US" dirty="0" smtClean="0"/>
              <a:t>The researcher’s role –entry to the research site, reciprocity and ethics</a:t>
            </a:r>
          </a:p>
          <a:p>
            <a:pPr lvl="1"/>
            <a:r>
              <a:rPr lang="en-US" dirty="0" smtClean="0"/>
              <a:t>Data collection methods</a:t>
            </a:r>
          </a:p>
          <a:p>
            <a:pPr lvl="1"/>
            <a:r>
              <a:rPr lang="en-US" dirty="0" smtClean="0"/>
              <a:t>Data management strategies</a:t>
            </a:r>
          </a:p>
          <a:p>
            <a:pPr lvl="1"/>
            <a:r>
              <a:rPr lang="en-US" dirty="0" smtClean="0"/>
              <a:t>Data analysis strategies</a:t>
            </a:r>
          </a:p>
          <a:p>
            <a:pPr lvl="1"/>
            <a:r>
              <a:rPr lang="en-US" dirty="0" smtClean="0"/>
              <a:t>Trustworthiness features</a:t>
            </a:r>
          </a:p>
          <a:p>
            <a:pPr lvl="1"/>
            <a:r>
              <a:rPr lang="en-US" dirty="0" smtClean="0"/>
              <a:t>Ethical considerations</a:t>
            </a:r>
            <a:endParaRPr lang="en-US" dirty="0"/>
          </a:p>
        </p:txBody>
      </p:sp>
      <p:pic>
        <p:nvPicPr>
          <p:cNvPr id="4" name="Picture 3" descr="research2.jpg"/>
          <p:cNvPicPr>
            <a:picLocks noChangeAspect="1"/>
          </p:cNvPicPr>
          <p:nvPr/>
        </p:nvPicPr>
        <p:blipFill>
          <a:blip r:embed="rId2" cstate="print"/>
          <a:stretch>
            <a:fillRect/>
          </a:stretch>
        </p:blipFill>
        <p:spPr>
          <a:xfrm>
            <a:off x="5410201" y="3657600"/>
            <a:ext cx="3390706" cy="26092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1875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Plan Purposes</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Forces you to think through every aspect of the study.</a:t>
            </a:r>
          </a:p>
          <a:p>
            <a:pPr marL="514350" indent="-514350">
              <a:buFont typeface="+mj-lt"/>
              <a:buAutoNum type="arabicPeriod"/>
            </a:pPr>
            <a:r>
              <a:rPr lang="en-US" dirty="0" smtClean="0"/>
              <a:t>Facilitates evaluation of study.</a:t>
            </a:r>
          </a:p>
          <a:p>
            <a:pPr marL="514350" indent="-514350">
              <a:buFont typeface="+mj-lt"/>
              <a:buAutoNum type="arabicPeriod"/>
            </a:pPr>
            <a:r>
              <a:rPr lang="en-US" dirty="0" smtClean="0"/>
              <a:t>Provides detailed procedures to guide the study.</a:t>
            </a:r>
          </a:p>
          <a:p>
            <a:pPr marL="514350" indent="-514350">
              <a:buFont typeface="+mj-lt"/>
              <a:buAutoNum type="arabicPeriod"/>
            </a:pPr>
            <a:endParaRPr lang="en-US" dirty="0" smtClean="0"/>
          </a:p>
          <a:p>
            <a:pPr marL="514350" indent="-514350">
              <a:buFont typeface="+mj-lt"/>
              <a:buAutoNum type="arabicPeriod"/>
            </a:pPr>
            <a:r>
              <a:rPr lang="en-US" dirty="0" smtClean="0"/>
              <a:t>**Research plans force you to plan properly, therefore avoiding future catastrophes.**</a:t>
            </a:r>
          </a:p>
        </p:txBody>
      </p:sp>
      <p:pic>
        <p:nvPicPr>
          <p:cNvPr id="4098" name="Picture 2" descr="C:\Users\dowling\AppData\Local\Microsoft\Windows\Temporary Internet Files\Content.IE5\ER9PBK1G\MP90043952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5029199"/>
            <a:ext cx="1878392" cy="1254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odoni MT Black" pitchFamily="18" charset="0"/>
              </a:rPr>
              <a:t>Components of a Qualitative Research Plan</a:t>
            </a:r>
            <a:endParaRPr lang="en-US" dirty="0"/>
          </a:p>
        </p:txBody>
      </p:sp>
      <p:sp>
        <p:nvSpPr>
          <p:cNvPr id="3" name="Content Placeholder 2"/>
          <p:cNvSpPr>
            <a:spLocks noGrp="1"/>
          </p:cNvSpPr>
          <p:nvPr>
            <p:ph idx="1"/>
          </p:nvPr>
        </p:nvSpPr>
        <p:spPr>
          <a:xfrm>
            <a:off x="228600" y="2133600"/>
            <a:ext cx="7010400" cy="4175760"/>
          </a:xfrm>
        </p:spPr>
        <p:txBody>
          <a:bodyPr/>
          <a:lstStyle/>
          <a:p>
            <a:r>
              <a:rPr lang="en-US" dirty="0" smtClean="0"/>
              <a:t>4. Potential Contributions of the research</a:t>
            </a:r>
          </a:p>
          <a:p>
            <a:r>
              <a:rPr lang="en-US" dirty="0" smtClean="0"/>
              <a:t>5. Limitations of the study</a:t>
            </a:r>
          </a:p>
          <a:p>
            <a:r>
              <a:rPr lang="en-US" dirty="0" smtClean="0"/>
              <a:t>6. Appendixes </a:t>
            </a:r>
          </a:p>
          <a:p>
            <a:pPr lvl="1"/>
            <a:r>
              <a:rPr lang="en-US" dirty="0" smtClean="0"/>
              <a:t>Timeline for the research</a:t>
            </a:r>
          </a:p>
          <a:p>
            <a:pPr lvl="1"/>
            <a:r>
              <a:rPr lang="en-US" dirty="0" smtClean="0"/>
              <a:t>Proposed table of contents for the study</a:t>
            </a:r>
          </a:p>
          <a:p>
            <a:pPr lvl="1"/>
            <a:r>
              <a:rPr lang="en-US" dirty="0" smtClean="0"/>
              <a:t>Consent Forms, IRB approval</a:t>
            </a:r>
          </a:p>
          <a:p>
            <a:pPr lvl="1"/>
            <a:r>
              <a:rPr lang="en-US" dirty="0" smtClean="0"/>
              <a:t>Samples of structured surveys or questionnaires</a:t>
            </a:r>
            <a:endParaRPr lang="en-US" dirty="0"/>
          </a:p>
        </p:txBody>
      </p:sp>
      <p:pic>
        <p:nvPicPr>
          <p:cNvPr id="4" name="Picture 3" descr="Doxieresearch.bmp"/>
          <p:cNvPicPr>
            <a:picLocks noChangeAspect="1"/>
          </p:cNvPicPr>
          <p:nvPr/>
        </p:nvPicPr>
        <p:blipFill>
          <a:blip r:embed="rId2" cstate="print"/>
          <a:stretch>
            <a:fillRect/>
          </a:stretch>
        </p:blipFill>
        <p:spPr>
          <a:xfrm>
            <a:off x="6172200" y="1600200"/>
            <a:ext cx="2757341" cy="205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4820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roadway" pitchFamily="82" charset="0"/>
              </a:rPr>
              <a:t>Revising and Improving the Research Plan</a:t>
            </a:r>
            <a:endParaRPr lang="en-US" dirty="0">
              <a:latin typeface="Broadway" pitchFamily="82" charset="0"/>
            </a:endParaRPr>
          </a:p>
        </p:txBody>
      </p:sp>
      <p:sp>
        <p:nvSpPr>
          <p:cNvPr id="3" name="Content Placeholder 2"/>
          <p:cNvSpPr>
            <a:spLocks noGrp="1"/>
          </p:cNvSpPr>
          <p:nvPr>
            <p:ph idx="1"/>
          </p:nvPr>
        </p:nvSpPr>
        <p:spPr/>
        <p:txBody>
          <a:bodyPr/>
          <a:lstStyle/>
          <a:p>
            <a:r>
              <a:rPr lang="en-US" dirty="0" smtClean="0"/>
              <a:t>A Research Plan Should be reviewed by at least one skilled researcher and at least one expert in the area of investigation</a:t>
            </a:r>
          </a:p>
          <a:p>
            <a:endParaRPr lang="en-US" dirty="0" smtClean="0"/>
          </a:p>
          <a:p>
            <a:r>
              <a:rPr lang="en-US" dirty="0" smtClean="0"/>
              <a:t>If Possible, a researcher should carry out a small scale “pilot study” to help in refining or changing planned procedures.</a:t>
            </a:r>
            <a:endParaRPr lang="en-US" dirty="0"/>
          </a:p>
        </p:txBody>
      </p:sp>
      <p:pic>
        <p:nvPicPr>
          <p:cNvPr id="4" name="Picture 3" descr="computerbunny.jpg"/>
          <p:cNvPicPr>
            <a:picLocks noChangeAspect="1"/>
          </p:cNvPicPr>
          <p:nvPr/>
        </p:nvPicPr>
        <p:blipFill>
          <a:blip r:embed="rId2" cstate="print"/>
          <a:stretch>
            <a:fillRect/>
          </a:stretch>
        </p:blipFill>
        <p:spPr>
          <a:xfrm>
            <a:off x="6019800" y="4343400"/>
            <a:ext cx="2848466" cy="2133600"/>
          </a:xfrm>
          <a:prstGeom prst="rect">
            <a:avLst/>
          </a:prstGeom>
          <a:ln>
            <a:noFill/>
          </a:ln>
          <a:effectLst>
            <a:softEdge rad="112500"/>
          </a:effectLst>
        </p:spPr>
      </p:pic>
    </p:spTree>
    <p:extLst>
      <p:ext uri="{BB962C8B-B14F-4D97-AF65-F5344CB8AC3E}">
        <p14:creationId xmlns:p14="http://schemas.microsoft.com/office/powerpoint/2010/main" val="480545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Rockwell Extra Bold" pitchFamily="18" charset="0"/>
              </a:rPr>
              <a:t>A WINNING PLAN!!</a:t>
            </a:r>
            <a:endParaRPr lang="en-US" dirty="0">
              <a:latin typeface="Rockwell Extra Bold" pitchFamily="18" charset="0"/>
            </a:endParaRPr>
          </a:p>
        </p:txBody>
      </p:sp>
      <p:sp>
        <p:nvSpPr>
          <p:cNvPr id="3" name="Content Placeholder 2"/>
          <p:cNvSpPr>
            <a:spLocks noGrp="1"/>
          </p:cNvSpPr>
          <p:nvPr>
            <p:ph idx="1"/>
          </p:nvPr>
        </p:nvSpPr>
        <p:spPr/>
        <p:txBody>
          <a:bodyPr/>
          <a:lstStyle/>
          <a:p>
            <a:r>
              <a:rPr lang="en-US" dirty="0" smtClean="0"/>
              <a:t>A research Plan serves an important purpose…</a:t>
            </a:r>
          </a:p>
          <a:p>
            <a:r>
              <a:rPr lang="en-US" dirty="0" smtClean="0"/>
              <a:t>1. Forces the thought process throughout the study</a:t>
            </a:r>
          </a:p>
          <a:p>
            <a:r>
              <a:rPr lang="en-US" dirty="0" smtClean="0"/>
              <a:t>2. Getting down details helps the researcher from overlooking aspects of the study</a:t>
            </a:r>
          </a:p>
          <a:p>
            <a:r>
              <a:rPr lang="en-US" dirty="0" smtClean="0"/>
              <a:t>3. Facilitates evaluation of the study</a:t>
            </a:r>
          </a:p>
          <a:p>
            <a:r>
              <a:rPr lang="en-US" dirty="0" smtClean="0"/>
              <a:t>4. Saves time and funds</a:t>
            </a:r>
          </a:p>
          <a:p>
            <a:r>
              <a:rPr lang="en-US" dirty="0" smtClean="0"/>
              <a:t>Reduces mistakes</a:t>
            </a:r>
          </a:p>
          <a:p>
            <a:r>
              <a:rPr lang="en-US" dirty="0" smtClean="0"/>
              <a:t>Supports higher quality research</a:t>
            </a:r>
            <a:endParaRPr lang="en-US" dirty="0"/>
          </a:p>
        </p:txBody>
      </p:sp>
      <p:pic>
        <p:nvPicPr>
          <p:cNvPr id="4" name="Picture 3" descr="catcomputersleep.bmp"/>
          <p:cNvPicPr>
            <a:picLocks noChangeAspect="1"/>
          </p:cNvPicPr>
          <p:nvPr/>
        </p:nvPicPr>
        <p:blipFill>
          <a:blip r:embed="rId2" cstate="print"/>
          <a:stretch>
            <a:fillRect/>
          </a:stretch>
        </p:blipFill>
        <p:spPr>
          <a:xfrm>
            <a:off x="6705600" y="4419599"/>
            <a:ext cx="2286000" cy="2176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7482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 Quantitative Research Plan</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Introduction</a:t>
            </a:r>
          </a:p>
          <a:p>
            <a:pPr marL="514350" indent="-514350">
              <a:buFont typeface="+mj-lt"/>
              <a:buAutoNum type="arabicPeriod"/>
            </a:pPr>
            <a:r>
              <a:rPr lang="en-US" dirty="0" smtClean="0"/>
              <a:t>Method</a:t>
            </a:r>
          </a:p>
          <a:p>
            <a:pPr marL="514350" indent="-514350">
              <a:buFont typeface="+mj-lt"/>
              <a:buAutoNum type="arabicPeriod"/>
            </a:pPr>
            <a:r>
              <a:rPr lang="en-US" dirty="0" smtClean="0"/>
              <a:t>Data Analysis</a:t>
            </a:r>
          </a:p>
          <a:p>
            <a:pPr marL="514350" indent="-514350">
              <a:buFont typeface="+mj-lt"/>
              <a:buAutoNum type="arabicPeriod"/>
            </a:pPr>
            <a:r>
              <a:rPr lang="en-US" dirty="0" smtClean="0"/>
              <a:t>Time Schedule</a:t>
            </a:r>
          </a:p>
          <a:p>
            <a:pPr marL="514350" indent="-514350">
              <a:buFont typeface="+mj-lt"/>
              <a:buAutoNum type="arabicPeriod"/>
            </a:pPr>
            <a:r>
              <a:rPr lang="en-US" dirty="0" smtClean="0"/>
              <a:t>Budget (if necessary)</a:t>
            </a:r>
          </a:p>
        </p:txBody>
      </p:sp>
      <p:pic>
        <p:nvPicPr>
          <p:cNvPr id="5122" name="Picture 2" descr="C:\Users\dowling\AppData\Local\Microsoft\Windows\Temporary Internet Files\Content.IE5\HI23AQA4\MP90043946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905000"/>
            <a:ext cx="3200400" cy="24201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Introduction Section</a:t>
            </a:r>
            <a:endParaRPr lang="en-US" dirty="0"/>
          </a:p>
        </p:txBody>
      </p:sp>
      <p:sp>
        <p:nvSpPr>
          <p:cNvPr id="3" name="Content Placeholder 2"/>
          <p:cNvSpPr>
            <a:spLocks noGrp="1"/>
          </p:cNvSpPr>
          <p:nvPr>
            <p:ph sz="quarter" idx="1"/>
          </p:nvPr>
        </p:nvSpPr>
        <p:spPr/>
        <p:txBody>
          <a:bodyPr/>
          <a:lstStyle/>
          <a:p>
            <a:r>
              <a:rPr lang="en-US" dirty="0" smtClean="0"/>
              <a:t>Statement of Topic</a:t>
            </a:r>
          </a:p>
          <a:p>
            <a:r>
              <a:rPr lang="en-US" dirty="0" smtClean="0"/>
              <a:t>Statement of Research Questions</a:t>
            </a:r>
          </a:p>
          <a:p>
            <a:r>
              <a:rPr lang="en-US" dirty="0" smtClean="0"/>
              <a:t>Review of Literature</a:t>
            </a:r>
          </a:p>
          <a:p>
            <a:r>
              <a:rPr lang="en-US" dirty="0" smtClean="0"/>
              <a:t>Statement of Hypothesis</a:t>
            </a:r>
          </a:p>
          <a:p>
            <a:endParaRPr lang="en-US" dirty="0"/>
          </a:p>
        </p:txBody>
      </p:sp>
      <p:pic>
        <p:nvPicPr>
          <p:cNvPr id="6146" name="Picture 2" descr="C:\Users\dowling\AppData\Local\Microsoft\Windows\Temporary Internet Files\Content.IE5\T4FTVMQJ\MP9003877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5268" y="3810000"/>
            <a:ext cx="2983481" cy="2128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Method Section</a:t>
            </a:r>
            <a:endParaRPr lang="en-US" dirty="0"/>
          </a:p>
        </p:txBody>
      </p:sp>
      <p:sp>
        <p:nvSpPr>
          <p:cNvPr id="3" name="Content Placeholder 2"/>
          <p:cNvSpPr>
            <a:spLocks noGrp="1"/>
          </p:cNvSpPr>
          <p:nvPr>
            <p:ph sz="quarter" idx="1"/>
          </p:nvPr>
        </p:nvSpPr>
        <p:spPr/>
        <p:txBody>
          <a:bodyPr/>
          <a:lstStyle/>
          <a:p>
            <a:r>
              <a:rPr lang="en-US" dirty="0" smtClean="0"/>
              <a:t>Participants – population – larger group from which the sample will be collected.</a:t>
            </a:r>
          </a:p>
          <a:p>
            <a:r>
              <a:rPr lang="en-US" dirty="0" smtClean="0"/>
              <a:t>Instruments – test or tool used for data collection.</a:t>
            </a:r>
          </a:p>
          <a:p>
            <a:r>
              <a:rPr lang="en-US" dirty="0" smtClean="0"/>
              <a:t>Design – general strategy or plan for conducting a study.</a:t>
            </a:r>
          </a:p>
          <a:p>
            <a:r>
              <a:rPr lang="en-US" dirty="0" smtClean="0"/>
              <a:t>Procedure – describes all steps of data collection, from beginning to end, and in order.</a:t>
            </a:r>
          </a:p>
          <a:p>
            <a:pPr lvl="1"/>
            <a:r>
              <a:rPr lang="en-US" dirty="0" smtClean="0"/>
              <a:t>Assumption – assertion presumed to be true but not verified.</a:t>
            </a:r>
          </a:p>
          <a:p>
            <a:pPr lvl="1"/>
            <a:r>
              <a:rPr lang="en-US" dirty="0" smtClean="0"/>
              <a:t>Limitation – aspect researcher cannot control but believes negatively impacts the study.</a:t>
            </a:r>
            <a:endParaRPr lang="en-US" dirty="0"/>
          </a:p>
        </p:txBody>
      </p:sp>
      <p:pic>
        <p:nvPicPr>
          <p:cNvPr id="7171" name="Picture 3" descr="C:\Users\dowling\AppData\Local\Microsoft\Windows\Temporary Internet Files\Content.IE5\ER9PBK1G\MP90038748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5456365"/>
            <a:ext cx="821151" cy="11508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Data Analysis</a:t>
            </a:r>
            <a:endParaRPr lang="en-US" dirty="0"/>
          </a:p>
        </p:txBody>
      </p:sp>
      <p:sp>
        <p:nvSpPr>
          <p:cNvPr id="3" name="Content Placeholder 2"/>
          <p:cNvSpPr>
            <a:spLocks noGrp="1"/>
          </p:cNvSpPr>
          <p:nvPr>
            <p:ph sz="quarter" idx="1"/>
          </p:nvPr>
        </p:nvSpPr>
        <p:spPr/>
        <p:txBody>
          <a:bodyPr/>
          <a:lstStyle/>
          <a:p>
            <a:r>
              <a:rPr lang="en-US" dirty="0" smtClean="0"/>
              <a:t>Description of the technique or techniques used to analyze data.</a:t>
            </a:r>
          </a:p>
          <a:p>
            <a:r>
              <a:rPr lang="en-US" dirty="0" smtClean="0"/>
              <a:t>1 or more statistical methods will be required (usually).</a:t>
            </a:r>
          </a:p>
          <a:p>
            <a:r>
              <a:rPr lang="en-US" dirty="0" smtClean="0"/>
              <a:t>Probably the most frustrating part of the research plan.</a:t>
            </a:r>
            <a:endParaRPr lang="en-US" dirty="0"/>
          </a:p>
        </p:txBody>
      </p:sp>
      <p:pic>
        <p:nvPicPr>
          <p:cNvPr id="8194" name="Picture 2" descr="C:\Users\dowling\AppData\Local\Microsoft\Windows\Temporary Internet Files\Content.IE5\HI23AQA4\MP90043124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3810000"/>
            <a:ext cx="2755900" cy="2755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Time Schedule</a:t>
            </a:r>
            <a:endParaRPr lang="en-US" dirty="0"/>
          </a:p>
        </p:txBody>
      </p:sp>
      <p:sp>
        <p:nvSpPr>
          <p:cNvPr id="3" name="Content Placeholder 2"/>
          <p:cNvSpPr>
            <a:spLocks noGrp="1"/>
          </p:cNvSpPr>
          <p:nvPr>
            <p:ph sz="quarter" idx="1"/>
          </p:nvPr>
        </p:nvSpPr>
        <p:spPr/>
        <p:txBody>
          <a:bodyPr/>
          <a:lstStyle/>
          <a:p>
            <a:r>
              <a:rPr lang="en-US" dirty="0" smtClean="0"/>
              <a:t>Important for both new and experienced researchers.</a:t>
            </a:r>
          </a:p>
          <a:p>
            <a:r>
              <a:rPr lang="en-US" dirty="0" smtClean="0"/>
              <a:t>Deadlines necessitate careful budgeting of time.</a:t>
            </a:r>
          </a:p>
          <a:p>
            <a:r>
              <a:rPr lang="en-US" dirty="0" smtClean="0"/>
              <a:t>List of major activities or phases of the study.</a:t>
            </a:r>
          </a:p>
          <a:p>
            <a:r>
              <a:rPr lang="en-US" dirty="0" smtClean="0"/>
              <a:t>Allow yourself more time than you think you may need.</a:t>
            </a:r>
            <a:endParaRPr lang="en-US" dirty="0"/>
          </a:p>
        </p:txBody>
      </p:sp>
      <p:pic>
        <p:nvPicPr>
          <p:cNvPr id="10242" name="Picture 2" descr="C:\Users\dowling\AppData\Local\Microsoft\Windows\Temporary Internet Files\Content.IE5\SLNC2O19\MP90039931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657600"/>
            <a:ext cx="3901440" cy="25999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53</TotalTime>
  <Words>1825</Words>
  <Application>Microsoft Office PowerPoint</Application>
  <PresentationFormat>On-screen Show (4:3)</PresentationFormat>
  <Paragraphs>226</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Civic</vt:lpstr>
      <vt:lpstr>Chapter 4 – Preparing and Evaluating a Research Plan</vt:lpstr>
      <vt:lpstr>Introduction</vt:lpstr>
      <vt:lpstr>Introduction Continued</vt:lpstr>
      <vt:lpstr>Research Plan Purposes</vt:lpstr>
      <vt:lpstr>Components of a Quantitative Research Plan</vt:lpstr>
      <vt:lpstr>1. Introduction Section</vt:lpstr>
      <vt:lpstr>2. Method Section</vt:lpstr>
      <vt:lpstr>3. Data Analysis</vt:lpstr>
      <vt:lpstr>4. Time Schedule</vt:lpstr>
      <vt:lpstr>5. Budget</vt:lpstr>
      <vt:lpstr>Chapter 4 – Preparing and Evaluating a Research Plan</vt:lpstr>
      <vt:lpstr>Back to the definition “Qualitative Research”</vt:lpstr>
      <vt:lpstr>Dilemma in  Qualitative Research</vt:lpstr>
      <vt:lpstr>Dilemma in  Qualitative Research (continue)</vt:lpstr>
      <vt:lpstr>Conclusion to dilemma</vt:lpstr>
      <vt:lpstr>Components of Qualitative Research Plan </vt:lpstr>
      <vt:lpstr>Components of Qualitative Research Plan </vt:lpstr>
      <vt:lpstr>Components of Qualitative Research Plan</vt:lpstr>
      <vt:lpstr>Components of Qualitative Research Plan</vt:lpstr>
      <vt:lpstr>Components of Qualitative Research Plan</vt:lpstr>
      <vt:lpstr>  Components of Qualitative Research Plan Research Procedure section </vt:lpstr>
      <vt:lpstr>  Components of Qualitative Research Plan Research Procedure section </vt:lpstr>
      <vt:lpstr>  Components of Qualitative Research Plan Research Procedure section </vt:lpstr>
      <vt:lpstr>  Components of Qualitative Research Plan Research Procedure section </vt:lpstr>
      <vt:lpstr>  Components of Qualitative Research Plan Research Procedure section </vt:lpstr>
      <vt:lpstr>Components of Qualitative Research Plan Data Collection, management and analysis strategies</vt:lpstr>
      <vt:lpstr>Components of Qualitative Research Plan Data Collection, management and analysis strategies</vt:lpstr>
      <vt:lpstr>Components of Qualitative Research Plan Data Collection, management and analysis strategies</vt:lpstr>
      <vt:lpstr>Components of Qualitative Research Plan  Trustworthiness</vt:lpstr>
      <vt:lpstr>Components of Qualitative Research Plan Ethical consideration</vt:lpstr>
      <vt:lpstr>Components of Qualitative Research Plan Potential Contributions/Implications of the research</vt:lpstr>
      <vt:lpstr>Components of Qualitative Research Plan</vt:lpstr>
      <vt:lpstr>Components of Qualitative Research Plan</vt:lpstr>
      <vt:lpstr>Components of Qualitative Research Plan Critiquing Research plan for improvement</vt:lpstr>
      <vt:lpstr>EDUCATIONAL RESEARCH Competencies for Analysis And Applications</vt:lpstr>
      <vt:lpstr>Preparing and Evaluating a Research Plan</vt:lpstr>
      <vt:lpstr>Components of the Quantitative Research Plan</vt:lpstr>
      <vt:lpstr>Components of a Qualitative Research Plan</vt:lpstr>
      <vt:lpstr>Components of a Qualitative Research Plan</vt:lpstr>
      <vt:lpstr>Components of a Qualitative Research Plan</vt:lpstr>
      <vt:lpstr>Revising and Improving the Research Plan</vt:lpstr>
      <vt:lpstr>A WINNING PLAN!!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 Preparing and Evaluating a Research Plan</dc:title>
  <dc:creator>Pat</dc:creator>
  <cp:lastModifiedBy>dowling</cp:lastModifiedBy>
  <cp:revision>6</cp:revision>
  <dcterms:created xsi:type="dcterms:W3CDTF">2012-09-03T14:58:19Z</dcterms:created>
  <dcterms:modified xsi:type="dcterms:W3CDTF">2012-09-28T20:21:15Z</dcterms:modified>
</cp:coreProperties>
</file>